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19" r:id="rId1"/>
    <p:sldMasterId id="2147483731" r:id="rId2"/>
  </p:sldMasterIdLst>
  <p:notesMasterIdLst>
    <p:notesMasterId r:id="rId23"/>
  </p:notesMasterIdLst>
  <p:sldIdLst>
    <p:sldId id="271" r:id="rId3"/>
    <p:sldId id="270" r:id="rId4"/>
    <p:sldId id="344" r:id="rId5"/>
    <p:sldId id="258" r:id="rId6"/>
    <p:sldId id="330" r:id="rId7"/>
    <p:sldId id="339" r:id="rId8"/>
    <p:sldId id="340" r:id="rId9"/>
    <p:sldId id="341" r:id="rId10"/>
    <p:sldId id="342" r:id="rId11"/>
    <p:sldId id="343" r:id="rId12"/>
    <p:sldId id="302" r:id="rId13"/>
    <p:sldId id="305" r:id="rId14"/>
    <p:sldId id="313" r:id="rId15"/>
    <p:sldId id="321" r:id="rId16"/>
    <p:sldId id="320" r:id="rId17"/>
    <p:sldId id="334" r:id="rId18"/>
    <p:sldId id="326" r:id="rId19"/>
    <p:sldId id="335" r:id="rId20"/>
    <p:sldId id="336" r:id="rId21"/>
    <p:sldId id="285" r:id="rId22"/>
  </p:sldIdLst>
  <p:sldSz cx="9144000" cy="6858000" type="screen4x3"/>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086" autoAdjust="0"/>
  </p:normalViewPr>
  <p:slideViewPr>
    <p:cSldViewPr>
      <p:cViewPr varScale="1">
        <p:scale>
          <a:sx n="97" d="100"/>
          <a:sy n="97" d="100"/>
        </p:scale>
        <p:origin x="-203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91021E30-AA5F-435B-92E6-3264B236A56D}" type="datetimeFigureOut">
              <a:rPr lang="ru-RU" smtClean="0"/>
              <a:t>30.03.2017</a:t>
            </a:fld>
            <a:endParaRPr lang="ru-RU"/>
          </a:p>
        </p:txBody>
      </p:sp>
      <p:sp>
        <p:nvSpPr>
          <p:cNvPr id="4" name="Образ слайда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12F1B6DA-819A-4D98-AC67-269D4113AE11}" type="slidenum">
              <a:rPr lang="ru-RU" smtClean="0"/>
              <a:t>‹#›</a:t>
            </a:fld>
            <a:endParaRPr lang="ru-RU"/>
          </a:p>
        </p:txBody>
      </p:sp>
    </p:spTree>
    <p:extLst>
      <p:ext uri="{BB962C8B-B14F-4D97-AF65-F5344CB8AC3E}">
        <p14:creationId xmlns:p14="http://schemas.microsoft.com/office/powerpoint/2010/main" val="2143537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consultantplus://offline/ref=07E575C6A352443699D79372FA41A41A661FECE4DD1B27457028D82FD588595C696285860508E60Fo0IAM" TargetMode="External"/><Relationship Id="rId3" Type="http://schemas.openxmlformats.org/officeDocument/2006/relationships/hyperlink" Target="consultantplus://offline/ref=07E575C6A352443699D79372FA41A41A6519E0E1DA1027457028D82FD588595C696285860508E502o0I5M" TargetMode="External"/><Relationship Id="rId7" Type="http://schemas.openxmlformats.org/officeDocument/2006/relationships/hyperlink" Target="consultantplus://offline/ref=07E575C6A352443699D79372FA41A41A661FECE4DD1B27457028D82FD588595C696285860508E60Eo0I2M"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consultantplus://offline/ref=07E575C6A352443699D79372FA41A41A661FECE4DD1B27457028D82FD588595C696285860508E60Do0I5M" TargetMode="External"/><Relationship Id="rId5" Type="http://schemas.openxmlformats.org/officeDocument/2006/relationships/hyperlink" Target="consultantplus://offline/ref=07E575C6A352443699D79372FA41A41A6611E1E5D31227457028D82FD588595C696285860508E60Eo0IAM" TargetMode="External"/><Relationship Id="rId10" Type="http://schemas.openxmlformats.org/officeDocument/2006/relationships/hyperlink" Target="consultantplus://offline/ref=07E575C6A352443699D79372FA41A41A661FECE4DD1B27457028D82FD588595C696285860508E60Eo0IBM" TargetMode="External"/><Relationship Id="rId4" Type="http://schemas.openxmlformats.org/officeDocument/2006/relationships/hyperlink" Target="consultantplus://offline/ref=07E575C6A352443699D79372FA41A41A6611E1E5D31227457028D82FD588595C696285860508E60Ao0I4M" TargetMode="External"/><Relationship Id="rId9" Type="http://schemas.openxmlformats.org/officeDocument/2006/relationships/hyperlink" Target="consultantplus://offline/ref=07E575C6A352443699D79372FA41A41A661FECE4DD1B27457028D82FD588595C696285860508E60Eo0I5M"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consultantplus://offline/ref=07E575C6A352443699D79372FA41A41A661FECE4DD1B27457028D82FD588595C696285860508E702o0I7M" TargetMode="External"/><Relationship Id="rId2" Type="http://schemas.openxmlformats.org/officeDocument/2006/relationships/slide" Target="../slides/slide16.xml"/><Relationship Id="rId1" Type="http://schemas.openxmlformats.org/officeDocument/2006/relationships/notesMaster" Target="../notesMasters/notesMaster1.xml"/><Relationship Id="rId5" Type="http://schemas.openxmlformats.org/officeDocument/2006/relationships/hyperlink" Target="consultantplus://offline/ref=07E575C6A352443699D79372FA41A41A661FECE4DD1B27457028D82FD588595C696285860508E40Ao0I5M" TargetMode="External"/><Relationship Id="rId4" Type="http://schemas.openxmlformats.org/officeDocument/2006/relationships/hyperlink" Target="consultantplus://offline/ref=07E575C6A352443699D79372FA41A41A661FECE4DD1B27457028D82FD588595C696285860508E702o0I1M"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12F1B6DA-819A-4D98-AC67-269D4113AE11}" type="slidenum">
              <a:rPr lang="ru-RU" smtClean="0"/>
              <a:t>1</a:t>
            </a:fld>
            <a:endParaRPr lang="ru-RU"/>
          </a:p>
        </p:txBody>
      </p:sp>
    </p:spTree>
    <p:extLst>
      <p:ext uri="{BB962C8B-B14F-4D97-AF65-F5344CB8AC3E}">
        <p14:creationId xmlns:p14="http://schemas.microsoft.com/office/powerpoint/2010/main" val="3444265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sz="14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mn-lt"/>
                <a:ea typeface="+mn-ea"/>
                <a:cs typeface="+mn-cs"/>
              </a:rPr>
              <a:t>Сведения о роде занятий  - наименование</a:t>
            </a:r>
            <a:r>
              <a:rPr lang="ru-RU" sz="1400" kern="1200" baseline="0" dirty="0" smtClean="0">
                <a:solidFill>
                  <a:schemeClr val="tx1"/>
                </a:solidFill>
                <a:effectLst/>
                <a:latin typeface="+mn-lt"/>
                <a:ea typeface="+mn-ea"/>
                <a:cs typeface="+mn-cs"/>
              </a:rPr>
              <a:t> учебного заведения в соответствии с Уставом учебного заведения.</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400" kern="1200" baseline="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12F1B6DA-819A-4D98-AC67-269D4113AE11}" type="slidenum">
              <a:rPr lang="ru-RU" smtClean="0"/>
              <a:t>10</a:t>
            </a:fld>
            <a:endParaRPr lang="ru-RU"/>
          </a:p>
        </p:txBody>
      </p:sp>
    </p:spTree>
    <p:extLst>
      <p:ext uri="{BB962C8B-B14F-4D97-AF65-F5344CB8AC3E}">
        <p14:creationId xmlns:p14="http://schemas.microsoft.com/office/powerpoint/2010/main" val="3756140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tx1"/>
                </a:solidFill>
              </a:rPr>
              <a:t>Сведения о доходах представляются за отчетный период </a:t>
            </a:r>
            <a:r>
              <a:rPr lang="ru-RU" sz="1400" b="1" u="sng" dirty="0" smtClean="0">
                <a:solidFill>
                  <a:schemeClr val="tx1"/>
                </a:solidFill>
              </a:rPr>
              <a:t>с 1 января 2016 года   по 31 декабря 2016 года.</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solidFill>
                  <a:schemeClr val="tx1"/>
                </a:solidFill>
              </a:rPr>
              <a:t>При заполнении справки </a:t>
            </a:r>
            <a:r>
              <a:rPr lang="ru-RU" sz="1400" b="1" dirty="0" smtClean="0">
                <a:solidFill>
                  <a:schemeClr val="tx1"/>
                </a:solidFill>
              </a:rPr>
              <a:t>не следует </a:t>
            </a:r>
            <a:r>
              <a:rPr lang="ru-RU" sz="1400" dirty="0" smtClean="0">
                <a:solidFill>
                  <a:schemeClr val="tx1"/>
                </a:solidFill>
              </a:rPr>
              <a:t>руководствоваться содержанием термина "доход", определенным в </a:t>
            </a:r>
            <a:r>
              <a:rPr lang="ru-RU" sz="1400" dirty="0" smtClean="0">
                <a:solidFill>
                  <a:schemeClr val="tx1"/>
                </a:solidFill>
                <a:hlinkClick r:id="rId3"/>
              </a:rPr>
              <a:t>статье 41</a:t>
            </a:r>
            <a:r>
              <a:rPr lang="ru-RU" sz="1400" dirty="0" smtClean="0">
                <a:solidFill>
                  <a:schemeClr val="tx1"/>
                </a:solidFill>
              </a:rPr>
              <a:t> Налогового кодекса Российской Федерации. В справке под "</a:t>
            </a:r>
            <a:r>
              <a:rPr lang="ru-RU" sz="1400" b="1" u="sng" dirty="0" smtClean="0">
                <a:solidFill>
                  <a:schemeClr val="tx1"/>
                </a:solidFill>
              </a:rPr>
              <a:t>доходом</a:t>
            </a:r>
            <a:r>
              <a:rPr lang="ru-RU" sz="1400" dirty="0" smtClean="0">
                <a:solidFill>
                  <a:schemeClr val="tx1"/>
                </a:solidFill>
              </a:rPr>
              <a:t>" понимаются </a:t>
            </a:r>
            <a:r>
              <a:rPr lang="ru-RU" sz="1400" b="1" u="sng" dirty="0" smtClean="0">
                <a:solidFill>
                  <a:schemeClr val="tx1"/>
                </a:solidFill>
              </a:rPr>
              <a:t>любые денежные поступления</a:t>
            </a:r>
            <a:r>
              <a:rPr lang="ru-RU" sz="1400" dirty="0" smtClean="0">
                <a:solidFill>
                  <a:schemeClr val="tx1"/>
                </a:solidFill>
              </a:rPr>
              <a:t> служащего, его супруги (супруга) и несовершеннолетних детей в наличной или безналичной форме в 2016 году.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solidFill>
                  <a:schemeClr val="tx1"/>
                </a:solidFill>
              </a:rPr>
              <a:t>Полученные доходы, в том числе по основному месту работы, указываются </a:t>
            </a:r>
            <a:r>
              <a:rPr lang="ru-RU" sz="1400" b="1" u="sng" dirty="0" smtClean="0">
                <a:solidFill>
                  <a:schemeClr val="tx1"/>
                </a:solidFill>
              </a:rPr>
              <a:t>без вычета налога на доходы физических лиц.</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u="sng" dirty="0" smtClean="0">
                <a:solidFill>
                  <a:schemeClr val="tx1"/>
                </a:solidFill>
              </a:rPr>
              <a:t>Не предусмотрено </a:t>
            </a:r>
            <a:r>
              <a:rPr lang="ru-RU" sz="1400" dirty="0" smtClean="0">
                <a:solidFill>
                  <a:schemeClr val="tx1"/>
                </a:solidFill>
              </a:rPr>
              <a:t>указание товаров и услуг, полученных </a:t>
            </a:r>
            <a:r>
              <a:rPr lang="ru-RU" sz="1400" b="1" u="sng" dirty="0" smtClean="0">
                <a:solidFill>
                  <a:schemeClr val="tx1"/>
                </a:solidFill>
              </a:rPr>
              <a:t>в натуральной форме</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400" b="1" u="sng" dirty="0" smtClean="0">
              <a:solidFill>
                <a:schemeClr val="tx1"/>
              </a:solidFill>
            </a:endParaRPr>
          </a:p>
          <a:p>
            <a:endParaRPr lang="ru-RU" sz="1400" b="1" kern="1200" dirty="0" smtClean="0">
              <a:solidFill>
                <a:schemeClr val="tx1"/>
              </a:solidFill>
              <a:effectLst/>
              <a:latin typeface="+mn-lt"/>
              <a:ea typeface="+mn-ea"/>
              <a:cs typeface="+mn-cs"/>
            </a:endParaRPr>
          </a:p>
          <a:p>
            <a:r>
              <a:rPr lang="ru-RU" sz="1400" b="1" kern="1200" dirty="0" smtClean="0">
                <a:solidFill>
                  <a:schemeClr val="tx1"/>
                </a:solidFill>
                <a:effectLst/>
                <a:latin typeface="+mn-lt"/>
                <a:ea typeface="+mn-ea"/>
                <a:cs typeface="+mn-cs"/>
              </a:rPr>
              <a:t>ДОХОД ПО ОСНОВНОМУ МЕСТУ РАБОТЫ </a:t>
            </a:r>
            <a:r>
              <a:rPr lang="ru-RU" sz="1400" kern="1200" dirty="0" smtClean="0">
                <a:solidFill>
                  <a:schemeClr val="tx1"/>
                </a:solidFill>
                <a:effectLst/>
                <a:latin typeface="+mn-lt"/>
                <a:ea typeface="+mn-ea"/>
                <a:cs typeface="+mn-cs"/>
              </a:rPr>
              <a:t> </a:t>
            </a:r>
            <a:r>
              <a:rPr lang="ru-RU" sz="1400" b="1" kern="1200" dirty="0" smtClean="0">
                <a:solidFill>
                  <a:schemeClr val="tx1"/>
                </a:solidFill>
                <a:effectLst/>
                <a:latin typeface="+mn-lt"/>
                <a:ea typeface="+mn-ea"/>
                <a:cs typeface="+mn-cs"/>
              </a:rPr>
              <a:t>- пункт 1</a:t>
            </a:r>
          </a:p>
          <a:p>
            <a:r>
              <a:rPr lang="ru-RU" sz="1400" kern="1200" dirty="0" smtClean="0">
                <a:solidFill>
                  <a:schemeClr val="tx1"/>
                </a:solidFill>
                <a:effectLst/>
                <a:latin typeface="+mn-lt"/>
                <a:ea typeface="+mn-ea"/>
                <a:cs typeface="+mn-cs"/>
              </a:rPr>
              <a:t>Указанию подлежит общая сумма дохода, содержащаяся в </a:t>
            </a:r>
            <a:r>
              <a:rPr lang="ru-RU" sz="1400" u="none" strike="noStrike" kern="1200" dirty="0" smtClean="0">
                <a:solidFill>
                  <a:schemeClr val="tx1"/>
                </a:solidFill>
                <a:effectLst/>
                <a:latin typeface="+mn-lt"/>
                <a:ea typeface="+mn-ea"/>
                <a:cs typeface="+mn-cs"/>
                <a:hlinkClick r:id="rId4"/>
              </a:rPr>
              <a:t>справке по форме N 2-НДФЛ</a:t>
            </a:r>
            <a:r>
              <a:rPr lang="ru-RU" sz="1400" kern="1200" dirty="0" smtClean="0">
                <a:solidFill>
                  <a:schemeClr val="tx1"/>
                </a:solidFill>
                <a:effectLst/>
                <a:latin typeface="+mn-lt"/>
                <a:ea typeface="+mn-ea"/>
                <a:cs typeface="+mn-cs"/>
              </a:rPr>
              <a:t>, выдаваемой по месту службы (работы) (</a:t>
            </a:r>
            <a:r>
              <a:rPr lang="ru-RU" sz="1400" u="none" strike="noStrike" kern="1200" dirty="0" smtClean="0">
                <a:solidFill>
                  <a:schemeClr val="tx1"/>
                </a:solidFill>
                <a:effectLst/>
                <a:latin typeface="+mn-lt"/>
                <a:ea typeface="+mn-ea"/>
                <a:cs typeface="+mn-cs"/>
                <a:hlinkClick r:id="rId5"/>
              </a:rPr>
              <a:t>графа 5.1</a:t>
            </a:r>
            <a:r>
              <a:rPr lang="ru-RU" sz="1400" kern="1200" dirty="0" smtClean="0">
                <a:solidFill>
                  <a:schemeClr val="tx1"/>
                </a:solidFill>
                <a:effectLst/>
                <a:latin typeface="+mn-lt"/>
                <a:ea typeface="+mn-ea"/>
                <a:cs typeface="+mn-cs"/>
              </a:rPr>
              <a:t> "Общая сумма дохода").</a:t>
            </a:r>
          </a:p>
          <a:p>
            <a:r>
              <a:rPr lang="ru-RU" sz="1400" kern="1200" dirty="0" smtClean="0">
                <a:solidFill>
                  <a:schemeClr val="tx1"/>
                </a:solidFill>
                <a:effectLst/>
                <a:latin typeface="+mn-lt"/>
                <a:ea typeface="+mn-ea"/>
                <a:cs typeface="+mn-cs"/>
              </a:rPr>
              <a:t>Если замещение муниципальной  должности, поступление на муниципальную службу</a:t>
            </a:r>
            <a:r>
              <a:rPr lang="ru-RU" sz="1400" kern="1200" baseline="0" dirty="0" smtClean="0">
                <a:solidFill>
                  <a:schemeClr val="tx1"/>
                </a:solidFill>
                <a:effectLst/>
                <a:latin typeface="+mn-lt"/>
                <a:ea typeface="+mn-ea"/>
                <a:cs typeface="+mn-cs"/>
              </a:rPr>
              <a:t> </a:t>
            </a:r>
            <a:r>
              <a:rPr lang="ru-RU" sz="1400" kern="1200" dirty="0" smtClean="0">
                <a:solidFill>
                  <a:schemeClr val="tx1"/>
                </a:solidFill>
                <a:effectLst/>
                <a:latin typeface="+mn-lt"/>
                <a:ea typeface="+mn-ea"/>
                <a:cs typeface="+mn-cs"/>
              </a:rPr>
              <a:t>состоялось в 2016 году (смена основного места работы), доход, полученный по предыдущему месту работы, указывается в </a:t>
            </a:r>
            <a:r>
              <a:rPr lang="ru-RU" sz="1400" u="none" strike="noStrike" kern="1200" dirty="0" smtClean="0">
                <a:solidFill>
                  <a:schemeClr val="tx1"/>
                </a:solidFill>
                <a:effectLst/>
                <a:latin typeface="+mn-lt"/>
                <a:ea typeface="+mn-ea"/>
                <a:cs typeface="+mn-cs"/>
                <a:hlinkClick r:id="rId6"/>
              </a:rPr>
              <a:t>строке</a:t>
            </a:r>
            <a:r>
              <a:rPr lang="ru-RU" sz="1400" kern="1200" dirty="0" smtClean="0">
                <a:solidFill>
                  <a:schemeClr val="tx1"/>
                </a:solidFill>
                <a:effectLst/>
                <a:latin typeface="+mn-lt"/>
                <a:ea typeface="+mn-ea"/>
                <a:cs typeface="+mn-cs"/>
              </a:rPr>
              <a:t> «Иные доходы". При этом в </a:t>
            </a:r>
            <a:r>
              <a:rPr lang="ru-RU" sz="1400" u="none" strike="noStrike" kern="1200" dirty="0" smtClean="0">
                <a:solidFill>
                  <a:schemeClr val="tx1"/>
                </a:solidFill>
                <a:effectLst/>
                <a:latin typeface="+mn-lt"/>
                <a:ea typeface="+mn-ea"/>
                <a:cs typeface="+mn-cs"/>
                <a:hlinkClick r:id="rId7"/>
              </a:rPr>
              <a:t>графе</a:t>
            </a:r>
            <a:r>
              <a:rPr lang="ru-RU" sz="1400" kern="1200" dirty="0" smtClean="0">
                <a:solidFill>
                  <a:schemeClr val="tx1"/>
                </a:solidFill>
                <a:effectLst/>
                <a:latin typeface="+mn-lt"/>
                <a:ea typeface="+mn-ea"/>
                <a:cs typeface="+mn-cs"/>
              </a:rPr>
              <a:t> "вид дохода" указывается предыдущее место работы.</a:t>
            </a:r>
          </a:p>
          <a:p>
            <a:r>
              <a:rPr lang="ru-RU" sz="1400" kern="1200" dirty="0" smtClean="0">
                <a:solidFill>
                  <a:schemeClr val="tx1"/>
                </a:solidFill>
                <a:effectLst/>
                <a:latin typeface="+mn-lt"/>
                <a:ea typeface="+mn-ea"/>
                <a:cs typeface="+mn-cs"/>
              </a:rPr>
              <a:t> </a:t>
            </a:r>
          </a:p>
          <a:p>
            <a:r>
              <a:rPr lang="ru-RU" sz="1400" kern="1200" dirty="0" smtClean="0">
                <a:solidFill>
                  <a:schemeClr val="tx1"/>
                </a:solidFill>
                <a:effectLst/>
                <a:latin typeface="+mn-lt"/>
                <a:ea typeface="+mn-ea"/>
                <a:cs typeface="+mn-cs"/>
              </a:rPr>
              <a:t>Представление сведений в отношении лица, зарегистрированного в качестве </a:t>
            </a:r>
            <a:r>
              <a:rPr lang="ru-RU" sz="1400" u="sng" kern="1200" dirty="0" smtClean="0">
                <a:solidFill>
                  <a:schemeClr val="tx1"/>
                </a:solidFill>
                <a:effectLst/>
                <a:latin typeface="+mn-lt"/>
                <a:ea typeface="+mn-ea"/>
                <a:cs typeface="+mn-cs"/>
              </a:rPr>
              <a:t>индивидуального предпринимателя</a:t>
            </a:r>
            <a:r>
              <a:rPr lang="ru-RU" sz="1400" kern="1200" dirty="0" smtClean="0">
                <a:solidFill>
                  <a:schemeClr val="tx1"/>
                </a:solidFill>
                <a:effectLst/>
                <a:latin typeface="+mn-lt"/>
                <a:ea typeface="+mn-ea"/>
                <a:cs typeface="+mn-cs"/>
              </a:rPr>
              <a:t>, применяющего специальные налоговые режимы:</a:t>
            </a:r>
          </a:p>
          <a:p>
            <a:r>
              <a:rPr lang="ru-RU" sz="1400" kern="1200" dirty="0" smtClean="0">
                <a:solidFill>
                  <a:schemeClr val="tx1"/>
                </a:solidFill>
                <a:effectLst/>
                <a:latin typeface="+mn-lt"/>
                <a:ea typeface="+mn-ea"/>
                <a:cs typeface="+mn-cs"/>
              </a:rPr>
              <a:t>1) при применении системы налогообложения в виде единого налога на вмененный доход для отдельных видов деятельности (ЕНВД) в качестве "дохода" указывается величина вмененного дохода;</a:t>
            </a:r>
          </a:p>
          <a:p>
            <a:r>
              <a:rPr lang="ru-RU" sz="1400" kern="1200" dirty="0" smtClean="0">
                <a:solidFill>
                  <a:schemeClr val="tx1"/>
                </a:solidFill>
                <a:effectLst/>
                <a:latin typeface="+mn-lt"/>
                <a:ea typeface="+mn-ea"/>
                <a:cs typeface="+mn-cs"/>
              </a:rPr>
              <a:t>2) при применении упрощенной системы налогообложения (УСН):</a:t>
            </a:r>
          </a:p>
          <a:p>
            <a:r>
              <a:rPr lang="ru-RU" sz="1400" kern="1200" dirty="0" smtClean="0">
                <a:solidFill>
                  <a:schemeClr val="tx1"/>
                </a:solidFill>
                <a:effectLst/>
                <a:latin typeface="+mn-lt"/>
                <a:ea typeface="+mn-ea"/>
                <a:cs typeface="+mn-cs"/>
              </a:rPr>
              <a:t>если объектом налогообложения является "доходы", то в качестве "дохода" указывается сумма полученных доходов за налоговый период (налоговая база), которая подлежит указанию в налоговой декларации по налогу, уплачиваемому в связи с применением УСН;</a:t>
            </a:r>
          </a:p>
          <a:p>
            <a:r>
              <a:rPr lang="ru-RU" sz="1400" kern="1200" dirty="0" smtClean="0">
                <a:solidFill>
                  <a:schemeClr val="tx1"/>
                </a:solidFill>
                <a:effectLst/>
                <a:latin typeface="+mn-lt"/>
                <a:ea typeface="+mn-ea"/>
                <a:cs typeface="+mn-cs"/>
              </a:rPr>
              <a:t>если объектом налогообложения является "доходы, уменьшенные на величину расходов", то в качестве "дохода" указывается сумма полученных доходов за налоговый период, которая подлежит указанию в налоговой декларации по налогу, уплачиваемому в связи с применением УСН.</a:t>
            </a:r>
          </a:p>
          <a:p>
            <a:r>
              <a:rPr lang="ru-RU" sz="1400" kern="1200" dirty="0" smtClean="0">
                <a:solidFill>
                  <a:schemeClr val="tx1"/>
                </a:solidFill>
                <a:effectLst/>
                <a:latin typeface="+mn-lt"/>
                <a:ea typeface="+mn-ea"/>
                <a:cs typeface="+mn-cs"/>
              </a:rPr>
              <a:t>При этом служащий может представить пояснения по существу доходов от предпринимательской деятельности, полученных им или членами его семьи, и приложить их к справке.</a:t>
            </a:r>
          </a:p>
          <a:p>
            <a:endParaRPr lang="ru-RU" sz="1400" kern="1200" dirty="0" smtClean="0">
              <a:solidFill>
                <a:schemeClr val="tx1"/>
              </a:solidFill>
              <a:effectLst/>
              <a:latin typeface="+mn-lt"/>
              <a:ea typeface="+mn-ea"/>
              <a:cs typeface="+mn-cs"/>
            </a:endParaRPr>
          </a:p>
          <a:p>
            <a:r>
              <a:rPr lang="ru-RU" sz="1400" b="1" kern="1200" dirty="0" smtClean="0">
                <a:solidFill>
                  <a:schemeClr val="tx1"/>
                </a:solidFill>
                <a:effectLst/>
                <a:latin typeface="+mn-lt"/>
                <a:ea typeface="+mn-ea"/>
                <a:cs typeface="+mn-cs"/>
              </a:rPr>
              <a:t>При заполнении данного </a:t>
            </a:r>
            <a:r>
              <a:rPr lang="ru-RU" sz="1400" b="1" u="none" strike="noStrike" kern="1200" dirty="0" smtClean="0">
                <a:solidFill>
                  <a:schemeClr val="tx1"/>
                </a:solidFill>
                <a:effectLst/>
                <a:latin typeface="+mn-lt"/>
                <a:ea typeface="+mn-ea"/>
                <a:cs typeface="+mn-cs"/>
                <a:hlinkClick r:id="rId8"/>
              </a:rPr>
              <a:t>раздела</a:t>
            </a:r>
            <a:r>
              <a:rPr lang="ru-RU" sz="1400" b="1" kern="1200" dirty="0" smtClean="0">
                <a:solidFill>
                  <a:schemeClr val="tx1"/>
                </a:solidFill>
                <a:effectLst/>
                <a:latin typeface="+mn-lt"/>
                <a:ea typeface="+mn-ea"/>
                <a:cs typeface="+mn-cs"/>
              </a:rPr>
              <a:t> лицом, замещающим муниципальную должность на непостоянной основе, указывается доход по основному месту работы.</a:t>
            </a:r>
          </a:p>
          <a:p>
            <a:endParaRPr lang="ru-RU" sz="14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tx1"/>
                </a:solidFill>
                <a:effectLst/>
                <a:latin typeface="+mn-lt"/>
                <a:ea typeface="+mn-ea"/>
                <a:cs typeface="+mn-cs"/>
              </a:rPr>
              <a:t>ДОХОД ОТ ПЕДАГОГИЧЕСКОЙ ДЕЯТЕЛЬНОСТИ - пункт 2</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mn-lt"/>
                <a:ea typeface="+mn-ea"/>
                <a:cs typeface="+mn-cs"/>
              </a:rPr>
              <a:t>Если педагогическая или научная деятельность являлась деятельностью по основному месту работы (например, супруга служащего либо сам гражданин в отчетном периоде работали преподавателем в образовательной организации), то сведения о полученных от нее доходах следует указывать в </a:t>
            </a:r>
            <a:r>
              <a:rPr lang="ru-RU" sz="1400" u="none" strike="noStrike" kern="1200" dirty="0" smtClean="0">
                <a:solidFill>
                  <a:schemeClr val="tx1"/>
                </a:solidFill>
                <a:effectLst/>
                <a:latin typeface="+mn-lt"/>
                <a:ea typeface="+mn-ea"/>
                <a:cs typeface="+mn-cs"/>
                <a:hlinkClick r:id="rId9"/>
              </a:rPr>
              <a:t>графе</a:t>
            </a:r>
            <a:r>
              <a:rPr lang="ru-RU" sz="1400" kern="1200" dirty="0" smtClean="0">
                <a:solidFill>
                  <a:schemeClr val="tx1"/>
                </a:solidFill>
                <a:effectLst/>
                <a:latin typeface="+mn-lt"/>
                <a:ea typeface="+mn-ea"/>
                <a:cs typeface="+mn-cs"/>
              </a:rPr>
              <a:t> "Доход по основному месту работы", а не в </a:t>
            </a:r>
            <a:r>
              <a:rPr lang="ru-RU" sz="1400" u="none" strike="noStrike" kern="1200" dirty="0" smtClean="0">
                <a:solidFill>
                  <a:schemeClr val="tx1"/>
                </a:solidFill>
                <a:effectLst/>
                <a:latin typeface="+mn-lt"/>
                <a:ea typeface="+mn-ea"/>
                <a:cs typeface="+mn-cs"/>
                <a:hlinkClick r:id="rId10"/>
              </a:rPr>
              <a:t>графе</a:t>
            </a:r>
            <a:r>
              <a:rPr lang="ru-RU" sz="1400" kern="1200" dirty="0" smtClean="0">
                <a:solidFill>
                  <a:schemeClr val="tx1"/>
                </a:solidFill>
                <a:effectLst/>
                <a:latin typeface="+mn-lt"/>
                <a:ea typeface="+mn-ea"/>
                <a:cs typeface="+mn-cs"/>
              </a:rPr>
              <a:t> "Доход от педагогической и научной деятельности".</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4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tx1"/>
                </a:solidFill>
                <a:effectLst/>
                <a:latin typeface="+mn-lt"/>
                <a:ea typeface="+mn-ea"/>
                <a:cs typeface="+mn-cs"/>
              </a:rPr>
              <a:t>ДОХОДЫ ОТ ВКЛАДОВ В БАНКАХ И ИНЫХ КРЕДИТНЫХ ОРГАНИЗАЦИЯХ </a:t>
            </a:r>
            <a:r>
              <a:rPr kumimoji="0" lang="ru-RU" sz="1400" b="1" i="0" u="none" strike="noStrike" kern="1200" cap="none" spc="0" normalizeH="0" baseline="0" noProof="0" dirty="0" smtClean="0">
                <a:ln>
                  <a:noFill/>
                </a:ln>
                <a:solidFill>
                  <a:prstClr val="black"/>
                </a:solidFill>
                <a:effectLst/>
                <a:uLnTx/>
                <a:uFillTx/>
                <a:latin typeface="+mn-lt"/>
                <a:ea typeface="+mn-ea"/>
                <a:cs typeface="+mn-cs"/>
              </a:rPr>
              <a:t>- пункт 4</a:t>
            </a:r>
            <a:endParaRPr lang="ru-RU" sz="1400" b="1" kern="1200" dirty="0" smtClean="0">
              <a:solidFill>
                <a:schemeClr val="tx1"/>
              </a:solidFill>
              <a:effectLst/>
              <a:latin typeface="+mn-lt"/>
              <a:ea typeface="+mn-ea"/>
              <a:cs typeface="+mn-cs"/>
            </a:endParaRPr>
          </a:p>
          <a:p>
            <a:r>
              <a:rPr lang="ru-RU" sz="1400" kern="1200" dirty="0" smtClean="0">
                <a:solidFill>
                  <a:schemeClr val="tx1"/>
                </a:solidFill>
                <a:effectLst/>
                <a:latin typeface="+mn-lt"/>
                <a:ea typeface="+mn-ea"/>
                <a:cs typeface="+mn-cs"/>
              </a:rPr>
              <a:t>Общая сумма доходов, </a:t>
            </a:r>
            <a:r>
              <a:rPr lang="ru-RU" sz="1400" b="1" kern="1200" dirty="0" smtClean="0">
                <a:solidFill>
                  <a:schemeClr val="tx1"/>
                </a:solidFill>
                <a:effectLst/>
                <a:latin typeface="+mn-lt"/>
                <a:ea typeface="+mn-ea"/>
                <a:cs typeface="+mn-cs"/>
              </a:rPr>
              <a:t>полученных (начисленных) </a:t>
            </a:r>
            <a:r>
              <a:rPr lang="ru-RU" sz="1400" kern="1200" dirty="0" smtClean="0">
                <a:solidFill>
                  <a:schemeClr val="tx1"/>
                </a:solidFill>
                <a:effectLst/>
                <a:latin typeface="+mn-lt"/>
                <a:ea typeface="+mn-ea"/>
                <a:cs typeface="+mn-cs"/>
              </a:rPr>
              <a:t>в 2016 г. в виде % по любым вкладам (счетам) в банках и иных кредитных организациях, вне зависимости от их вида и валюты, а также доходы от вкладов (счетов), </a:t>
            </a:r>
            <a:r>
              <a:rPr lang="ru-RU" sz="1400" b="1" kern="1200" dirty="0" smtClean="0">
                <a:solidFill>
                  <a:schemeClr val="tx1"/>
                </a:solidFill>
                <a:effectLst/>
                <a:latin typeface="+mn-lt"/>
                <a:ea typeface="+mn-ea"/>
                <a:cs typeface="+mn-cs"/>
              </a:rPr>
              <a:t>закрытых в 2016 г.</a:t>
            </a:r>
            <a:r>
              <a:rPr lang="ru-RU" sz="1400" kern="1200" dirty="0" smtClean="0">
                <a:solidFill>
                  <a:schemeClr val="tx1"/>
                </a:solidFill>
                <a:effectLst/>
                <a:latin typeface="+mn-lt"/>
                <a:ea typeface="+mn-ea"/>
                <a:cs typeface="+mn-cs"/>
              </a:rPr>
              <a:t> </a:t>
            </a:r>
          </a:p>
          <a:p>
            <a:r>
              <a:rPr lang="ru-RU" sz="1400" kern="1200" dirty="0" smtClean="0">
                <a:solidFill>
                  <a:schemeClr val="tx1"/>
                </a:solidFill>
                <a:effectLst/>
                <a:latin typeface="+mn-lt"/>
                <a:ea typeface="+mn-ea"/>
                <a:cs typeface="+mn-cs"/>
              </a:rPr>
              <a:t>Доход, полученный в иностранной валюте, указывается в рублях по курсу Банка России на каждую дату получения дохода. Датой получения дохода по вкладам в банках в иностранной валюте является день выплаты дохода, либо его начисление (капитализация), в том числе день перечисления дохода на счет служащего либо по его поручению на счет третьих лиц. Сведения об официальных курсах валют на заданную дату, устанавливаемых Центральным банком Российской Федерации, доступны на официальном сайте Банка России по адресу: http://www.cbr.ru/currency_base/daily.aspx.</a:t>
            </a:r>
          </a:p>
          <a:p>
            <a:r>
              <a:rPr lang="ru-RU" sz="14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tx1"/>
                </a:solidFill>
                <a:effectLst/>
                <a:latin typeface="+mn-lt"/>
                <a:ea typeface="+mn-ea"/>
                <a:cs typeface="+mn-cs"/>
              </a:rPr>
              <a:t>ДОХОД ОТ ЦЕННЫХ БУМАГ И ДОЛЕЙ УЧАСТИЯ</a:t>
            </a:r>
            <a:r>
              <a:rPr lang="ru-RU" sz="1400" b="1" kern="1200" baseline="0" dirty="0" smtClean="0">
                <a:solidFill>
                  <a:schemeClr val="tx1"/>
                </a:solidFill>
                <a:effectLst/>
                <a:latin typeface="+mn-lt"/>
                <a:ea typeface="+mn-ea"/>
                <a:cs typeface="+mn-cs"/>
              </a:rPr>
              <a:t> В КОММЕРЧЕСКИХ ОРГАНИЗАЦИЯХ -</a:t>
            </a:r>
            <a:r>
              <a:rPr kumimoji="0" lang="ru-RU" sz="1400" b="1" i="0" u="none" strike="noStrike" kern="1200" cap="none" spc="0" normalizeH="0" baseline="0" noProof="0" dirty="0" smtClean="0">
                <a:ln>
                  <a:noFill/>
                </a:ln>
                <a:solidFill>
                  <a:prstClr val="black"/>
                </a:solidFill>
                <a:effectLst/>
                <a:uLnTx/>
                <a:uFillTx/>
                <a:latin typeface="+mn-lt"/>
                <a:ea typeface="+mn-ea"/>
                <a:cs typeface="+mn-cs"/>
              </a:rPr>
              <a:t> пункт 5</a:t>
            </a:r>
            <a:endParaRPr lang="ru-RU" sz="1400" b="1" kern="1200" baseline="0" dirty="0" smtClean="0">
              <a:solidFill>
                <a:schemeClr val="tx1"/>
              </a:solidFill>
              <a:effectLst/>
              <a:latin typeface="+mn-lt"/>
              <a:ea typeface="+mn-ea"/>
              <a:cs typeface="+mn-cs"/>
            </a:endParaRPr>
          </a:p>
          <a:p>
            <a:r>
              <a:rPr lang="ru-RU" sz="1400" kern="1200" dirty="0" smtClean="0">
                <a:solidFill>
                  <a:schemeClr val="tx1"/>
                </a:solidFill>
                <a:effectLst/>
                <a:latin typeface="+mn-lt"/>
                <a:ea typeface="+mn-ea"/>
                <a:cs typeface="+mn-cs"/>
              </a:rPr>
              <a:t>Сумма доходов от ценных бумаг и долей участия в коммерческих организациях, в том числе при владении инвестиционным фондом, включающая:</a:t>
            </a:r>
          </a:p>
          <a:p>
            <a:r>
              <a:rPr lang="ru-RU" sz="1400" kern="1200" dirty="0" smtClean="0">
                <a:solidFill>
                  <a:schemeClr val="tx1"/>
                </a:solidFill>
                <a:effectLst/>
                <a:latin typeface="+mn-lt"/>
                <a:ea typeface="+mn-ea"/>
                <a:cs typeface="+mn-cs"/>
              </a:rPr>
              <a:t>1) дивиденды, полученные служащим, членом его семьи - акционером (участником) от соответствующей организации;</a:t>
            </a:r>
          </a:p>
          <a:p>
            <a:r>
              <a:rPr lang="ru-RU" sz="1400" kern="1200" dirty="0" smtClean="0">
                <a:solidFill>
                  <a:schemeClr val="tx1"/>
                </a:solidFill>
                <a:effectLst/>
                <a:latin typeface="+mn-lt"/>
                <a:ea typeface="+mn-ea"/>
                <a:cs typeface="+mn-cs"/>
              </a:rPr>
              <a:t>2) доход от операций с ценными бумагами, в том числе доход от погашения сберегательных сертификатов, который выражается в величине суммы финансового результата. </a:t>
            </a:r>
          </a:p>
          <a:p>
            <a:r>
              <a:rPr lang="ru-RU" sz="1400" b="1" dirty="0" smtClean="0">
                <a:solidFill>
                  <a:schemeClr val="tx1"/>
                </a:solidFill>
              </a:rPr>
              <a:t>Указанию подлежат также сведения</a:t>
            </a:r>
            <a:r>
              <a:rPr lang="ru-RU" sz="1400" b="1" baseline="0" dirty="0" smtClean="0">
                <a:solidFill>
                  <a:schemeClr val="tx1"/>
                </a:solidFill>
              </a:rPr>
              <a:t> о </a:t>
            </a:r>
            <a:r>
              <a:rPr lang="ru-RU" sz="1400" b="1" dirty="0" smtClean="0">
                <a:solidFill>
                  <a:schemeClr val="tx1"/>
                </a:solidFill>
              </a:rPr>
              <a:t>ценных бумагах, переданным в доверительное управление.</a:t>
            </a:r>
          </a:p>
          <a:p>
            <a:endParaRPr lang="ru-RU" sz="1400" kern="1200" dirty="0" smtClean="0">
              <a:solidFill>
                <a:schemeClr val="tx1"/>
              </a:solidFill>
              <a:effectLst/>
              <a:latin typeface="+mn-lt"/>
              <a:ea typeface="+mn-ea"/>
              <a:cs typeface="+mn-cs"/>
            </a:endParaRPr>
          </a:p>
          <a:p>
            <a:r>
              <a:rPr lang="ru-RU" sz="1400" b="1" kern="1200" dirty="0" smtClean="0">
                <a:solidFill>
                  <a:schemeClr val="tx1"/>
                </a:solidFill>
                <a:effectLst/>
                <a:latin typeface="+mn-lt"/>
                <a:ea typeface="+mn-ea"/>
                <a:cs typeface="+mn-cs"/>
              </a:rPr>
              <a:t>ИНЫЕ ДОХОДЫ - </a:t>
            </a:r>
            <a:r>
              <a:rPr kumimoji="0" lang="ru-RU" sz="1400" b="1" i="0" u="none" strike="noStrike" kern="1200" cap="none" spc="0" normalizeH="0" baseline="0" noProof="0" dirty="0" smtClean="0">
                <a:ln>
                  <a:noFill/>
                </a:ln>
                <a:solidFill>
                  <a:prstClr val="black"/>
                </a:solidFill>
                <a:effectLst/>
                <a:uLnTx/>
                <a:uFillTx/>
                <a:latin typeface="+mn-lt"/>
                <a:ea typeface="+mn-ea"/>
                <a:cs typeface="+mn-cs"/>
              </a:rPr>
              <a:t>пункт 6</a:t>
            </a:r>
            <a:r>
              <a:rPr lang="ru-RU" sz="1400" kern="1200" dirty="0" smtClean="0">
                <a:solidFill>
                  <a:schemeClr val="tx1"/>
                </a:solidFill>
                <a:effectLst/>
                <a:latin typeface="+mn-lt"/>
                <a:ea typeface="+mn-ea"/>
                <a:cs typeface="+mn-cs"/>
              </a:rPr>
              <a:t/>
            </a:r>
            <a:br>
              <a:rPr lang="ru-RU" sz="1400" kern="1200" dirty="0" smtClean="0">
                <a:solidFill>
                  <a:schemeClr val="tx1"/>
                </a:solidFill>
                <a:effectLst/>
                <a:latin typeface="+mn-lt"/>
                <a:ea typeface="+mn-ea"/>
                <a:cs typeface="+mn-cs"/>
              </a:rPr>
            </a:br>
            <a:r>
              <a:rPr lang="ru-RU" sz="1400" kern="1200" dirty="0" smtClean="0">
                <a:solidFill>
                  <a:schemeClr val="tx1"/>
                </a:solidFill>
                <a:effectLst/>
                <a:latin typeface="+mn-lt"/>
                <a:ea typeface="+mn-ea"/>
                <a:cs typeface="+mn-cs"/>
              </a:rPr>
              <a:t>п.53</a:t>
            </a:r>
            <a:r>
              <a:rPr lang="ru-RU" sz="1400" kern="1200" baseline="0" dirty="0" smtClean="0">
                <a:solidFill>
                  <a:schemeClr val="tx1"/>
                </a:solidFill>
                <a:effectLst/>
                <a:latin typeface="+mn-lt"/>
                <a:ea typeface="+mn-ea"/>
                <a:cs typeface="+mn-cs"/>
              </a:rPr>
              <a:t> Методических рекомендаций – расширенный перечень видов иных доходов. Наиболее часто не указываются такие виды доходов как:</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ru-RU" sz="1400" dirty="0" smtClean="0">
                <a:solidFill>
                  <a:schemeClr val="tx1"/>
                </a:solidFill>
              </a:rPr>
              <a:t>     Государственный сертификат на материнский (семейный) капитал, </a:t>
            </a:r>
            <a:r>
              <a:rPr lang="ru-RU" sz="1400" u="sng" dirty="0" smtClean="0">
                <a:solidFill>
                  <a:schemeClr val="tx1"/>
                </a:solidFill>
              </a:rPr>
              <a:t>если в отчетном периоде был реализован целиком или частично.</a:t>
            </a:r>
          </a:p>
          <a:p>
            <a:pPr marL="342900" indent="-342900" algn="l">
              <a:spcAft>
                <a:spcPts val="0"/>
              </a:spcAft>
              <a:buFont typeface="Wingdings" panose="05000000000000000000" pitchFamily="2" charset="2"/>
              <a:buChar char="ü"/>
            </a:pPr>
            <a:r>
              <a:rPr lang="ru-RU" sz="1400" dirty="0" smtClean="0">
                <a:solidFill>
                  <a:schemeClr val="tx1"/>
                </a:solidFill>
              </a:rPr>
              <a:t>Денежные средства полученные в порядке дарения или наследования.</a:t>
            </a:r>
          </a:p>
          <a:p>
            <a:pPr marL="342900" indent="-342900" algn="l">
              <a:spcAft>
                <a:spcPts val="0"/>
              </a:spcAft>
              <a:buFont typeface="Wingdings" panose="05000000000000000000" pitchFamily="2" charset="2"/>
              <a:buChar char="ü"/>
            </a:pPr>
            <a:r>
              <a:rPr lang="ru-RU" sz="1400" dirty="0" smtClean="0">
                <a:solidFill>
                  <a:schemeClr val="tx1"/>
                </a:solidFill>
              </a:rPr>
              <a:t>Денежные средства полученные в качестве оплаты товаров.</a:t>
            </a:r>
          </a:p>
          <a:p>
            <a:pPr marL="342900" indent="-342900" algn="l">
              <a:spcAft>
                <a:spcPts val="0"/>
              </a:spcAft>
              <a:buFont typeface="Wingdings" panose="05000000000000000000" pitchFamily="2" charset="2"/>
              <a:buChar char="ü"/>
            </a:pPr>
            <a:r>
              <a:rPr lang="ru-RU" sz="1400" dirty="0" smtClean="0">
                <a:solidFill>
                  <a:schemeClr val="tx1"/>
                </a:solidFill>
              </a:rPr>
              <a:t>Алименты.</a:t>
            </a:r>
          </a:p>
          <a:p>
            <a:pPr marL="342900" indent="-342900" algn="l">
              <a:spcAft>
                <a:spcPts val="0"/>
              </a:spcAft>
              <a:buFont typeface="Wingdings" panose="05000000000000000000" pitchFamily="2" charset="2"/>
              <a:buChar char="ü"/>
            </a:pPr>
            <a:endParaRPr lang="ru-RU" sz="1400" dirty="0" smtClean="0">
              <a:solidFill>
                <a:schemeClr val="tx1"/>
              </a:solidFill>
            </a:endParaRPr>
          </a:p>
          <a:p>
            <a:r>
              <a:rPr lang="ru-RU" sz="1400" kern="1200" dirty="0" smtClean="0">
                <a:solidFill>
                  <a:schemeClr val="tx1"/>
                </a:solidFill>
                <a:effectLst/>
                <a:latin typeface="+mn-lt"/>
                <a:ea typeface="+mn-ea"/>
                <a:cs typeface="+mn-cs"/>
              </a:rPr>
              <a:t>В </a:t>
            </a:r>
            <a:r>
              <a:rPr lang="ru-RU" sz="1400" u="none" strike="noStrike" kern="1200" dirty="0" smtClean="0">
                <a:solidFill>
                  <a:schemeClr val="tx1"/>
                </a:solidFill>
                <a:effectLst/>
                <a:latin typeface="+mn-lt"/>
                <a:ea typeface="+mn-ea"/>
                <a:cs typeface="+mn-cs"/>
                <a:hlinkClick r:id="rId6"/>
              </a:rPr>
              <a:t>строке 6</a:t>
            </a:r>
            <a:r>
              <a:rPr lang="ru-RU" sz="1400" kern="1200" dirty="0" smtClean="0">
                <a:solidFill>
                  <a:schemeClr val="tx1"/>
                </a:solidFill>
                <a:effectLst/>
                <a:latin typeface="+mn-lt"/>
                <a:ea typeface="+mn-ea"/>
                <a:cs typeface="+mn-cs"/>
              </a:rPr>
              <a:t> "Иные доходы" не указываются сведения о видах доходов, обозначенных в п.55 Методических рекомендаций. Н</a:t>
            </a:r>
            <a:r>
              <a:rPr lang="ru-RU" sz="1400" kern="1200" baseline="0" dirty="0" smtClean="0">
                <a:solidFill>
                  <a:schemeClr val="tx1"/>
                </a:solidFill>
                <a:effectLst/>
                <a:latin typeface="+mn-lt"/>
                <a:ea typeface="+mn-ea"/>
                <a:cs typeface="+mn-cs"/>
              </a:rPr>
              <a:t>апример: </a:t>
            </a:r>
          </a:p>
          <a:p>
            <a:r>
              <a:rPr lang="ru-RU" sz="1400" kern="1200" dirty="0" smtClean="0">
                <a:solidFill>
                  <a:schemeClr val="tx1"/>
                </a:solidFill>
                <a:effectLst/>
                <a:latin typeface="+mn-lt"/>
                <a:ea typeface="+mn-ea"/>
                <a:cs typeface="+mn-cs"/>
              </a:rPr>
              <a:t>социальный, имущественный налоговый вычет,</a:t>
            </a:r>
            <a:r>
              <a:rPr lang="ru-RU" sz="1400" kern="1200" baseline="0" dirty="0" smtClean="0">
                <a:solidFill>
                  <a:schemeClr val="tx1"/>
                </a:solidFill>
                <a:effectLst/>
                <a:latin typeface="+mn-lt"/>
                <a:ea typeface="+mn-ea"/>
                <a:cs typeface="+mn-cs"/>
              </a:rPr>
              <a:t> </a:t>
            </a:r>
          </a:p>
          <a:p>
            <a:r>
              <a:rPr lang="ru-RU" sz="1400" kern="1200" dirty="0" smtClean="0">
                <a:solidFill>
                  <a:schemeClr val="tx1"/>
                </a:solidFill>
                <a:effectLst/>
                <a:latin typeface="+mn-lt"/>
                <a:ea typeface="+mn-ea"/>
                <a:cs typeface="+mn-cs"/>
              </a:rPr>
              <a:t>бонусные баллы ("</a:t>
            </a:r>
            <a:r>
              <a:rPr lang="ru-RU" sz="1400" kern="1200" dirty="0" err="1" smtClean="0">
                <a:solidFill>
                  <a:schemeClr val="tx1"/>
                </a:solidFill>
                <a:effectLst/>
                <a:latin typeface="+mn-lt"/>
                <a:ea typeface="+mn-ea"/>
                <a:cs typeface="+mn-cs"/>
              </a:rPr>
              <a:t>кэшбэк</a:t>
            </a:r>
            <a:r>
              <a:rPr lang="ru-RU" sz="1400" kern="1200" dirty="0" smtClean="0">
                <a:solidFill>
                  <a:schemeClr val="tx1"/>
                </a:solidFill>
                <a:effectLst/>
                <a:latin typeface="+mn-lt"/>
                <a:ea typeface="+mn-ea"/>
                <a:cs typeface="+mn-cs"/>
              </a:rPr>
              <a:t> сервис"), бонусы на накопительных дисконтных картах, начисленных банками и иными организациями за пользование их услугами, в том числе в виде денежных средств;</a:t>
            </a:r>
          </a:p>
          <a:p>
            <a:r>
              <a:rPr lang="ru-RU" sz="1400" kern="1200" dirty="0" smtClean="0">
                <a:solidFill>
                  <a:schemeClr val="tx1"/>
                </a:solidFill>
                <a:effectLst/>
                <a:latin typeface="+mn-lt"/>
                <a:ea typeface="+mn-ea"/>
                <a:cs typeface="+mn-cs"/>
              </a:rPr>
              <a:t>возврата налога на добавленную стоимость, уплаченного при совершении покупок за границей, по чекам </a:t>
            </a:r>
            <a:r>
              <a:rPr lang="ru-RU" sz="1400" kern="1200" dirty="0" err="1" smtClean="0">
                <a:solidFill>
                  <a:schemeClr val="tx1"/>
                </a:solidFill>
                <a:effectLst/>
                <a:latin typeface="+mn-lt"/>
                <a:ea typeface="+mn-ea"/>
                <a:cs typeface="+mn-cs"/>
              </a:rPr>
              <a:t>Tax-free</a:t>
            </a:r>
            <a:r>
              <a:rPr lang="ru-RU" sz="1400" kern="1200" dirty="0" smtClean="0">
                <a:solidFill>
                  <a:schemeClr val="tx1"/>
                </a:solidFill>
                <a:effectLst/>
                <a:latin typeface="+mn-lt"/>
                <a:ea typeface="+mn-ea"/>
                <a:cs typeface="+mn-cs"/>
              </a:rPr>
              <a:t>;</a:t>
            </a:r>
          </a:p>
          <a:p>
            <a:r>
              <a:rPr lang="ru-RU" sz="1400" kern="1200" dirty="0" smtClean="0">
                <a:solidFill>
                  <a:schemeClr val="tx1"/>
                </a:solidFill>
                <a:effectLst/>
                <a:latin typeface="+mn-lt"/>
                <a:ea typeface="+mn-ea"/>
                <a:cs typeface="+mn-cs"/>
              </a:rPr>
              <a:t>вознаграждения донорам за сданную кровь, ее компоненты (и иную помощь) при условии возмездной сдачи;</a:t>
            </a:r>
          </a:p>
          <a:p>
            <a:pPr marL="285750" indent="-285750">
              <a:buFontTx/>
              <a:buChar char="-"/>
            </a:pPr>
            <a:endParaRPr lang="ru-RU" sz="14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1" i="0" u="none" strike="noStrike" kern="1200" cap="none" spc="0" normalizeH="0" baseline="0" noProof="0" dirty="0" smtClean="0">
                <a:ln>
                  <a:noFill/>
                </a:ln>
                <a:solidFill>
                  <a:prstClr val="black"/>
                </a:solidFill>
                <a:effectLst/>
                <a:uLnTx/>
                <a:uFillTx/>
                <a:latin typeface="+mn-lt"/>
                <a:ea typeface="+mn-ea"/>
                <a:cs typeface="+mn-cs"/>
              </a:rPr>
              <a:t>Нулевой или отрицательный доход (нулевой или отрицательный финансовый результат) в справке не указывается.</a:t>
            </a:r>
            <a:r>
              <a:rPr kumimoji="0" lang="ru-RU" sz="1400" b="0" i="0" u="none" strike="noStrike" kern="1200" cap="none" spc="0" normalizeH="0" baseline="0" noProof="0" dirty="0" smtClean="0">
                <a:ln>
                  <a:noFill/>
                </a:ln>
                <a:solidFill>
                  <a:prstClr val="black"/>
                </a:solidFill>
                <a:effectLst/>
                <a:uLnTx/>
                <a:uFillTx/>
                <a:latin typeface="+mn-lt"/>
                <a:ea typeface="+mn-ea"/>
                <a:cs typeface="+mn-cs"/>
              </a:rPr>
              <a:t>  </a:t>
            </a:r>
          </a:p>
          <a:p>
            <a:pPr marL="285750" indent="-285750">
              <a:buFontTx/>
              <a:buChar char="-"/>
            </a:pPr>
            <a:endParaRPr lang="ru-RU" sz="1400" kern="1200" dirty="0" smtClean="0">
              <a:solidFill>
                <a:schemeClr val="tx1"/>
              </a:solidFill>
              <a:effectLst/>
              <a:latin typeface="+mn-lt"/>
              <a:ea typeface="+mn-ea"/>
              <a:cs typeface="+mn-cs"/>
            </a:endParaRPr>
          </a:p>
          <a:p>
            <a:endParaRPr lang="ru-RU" sz="1400" kern="1200" baseline="0" dirty="0" smtClean="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12F1B6DA-819A-4D98-AC67-269D4113AE11}" type="slidenum">
              <a:rPr lang="ru-RU" smtClean="0"/>
              <a:t>11</a:t>
            </a:fld>
            <a:endParaRPr lang="ru-RU"/>
          </a:p>
        </p:txBody>
      </p:sp>
    </p:spTree>
    <p:extLst>
      <p:ext uri="{BB962C8B-B14F-4D97-AF65-F5344CB8AC3E}">
        <p14:creationId xmlns:p14="http://schemas.microsoft.com/office/powerpoint/2010/main" val="1636462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400" dirty="0" smtClean="0">
                <a:latin typeface="+mn-lt"/>
              </a:rPr>
              <a:t>Заполняется только в случае, если </a:t>
            </a:r>
            <a:r>
              <a:rPr lang="ru-RU" sz="1400" b="1" u="sng" dirty="0" smtClean="0">
                <a:latin typeface="+mn-lt"/>
              </a:rPr>
              <a:t>с 1.01.2016 по 31.12.2016</a:t>
            </a:r>
            <a:r>
              <a:rPr lang="ru-RU" sz="1400" b="1" dirty="0" smtClean="0">
                <a:latin typeface="+mn-lt"/>
              </a:rPr>
              <a:t> </a:t>
            </a:r>
            <a:r>
              <a:rPr lang="ru-RU" sz="1400" dirty="0" smtClean="0">
                <a:latin typeface="+mn-lt"/>
              </a:rPr>
              <a:t>работником, его супругой (супругом) и несовершеннолетними детьми совершена </a:t>
            </a:r>
            <a:r>
              <a:rPr lang="ru-RU" sz="1400" b="1" dirty="0" smtClean="0">
                <a:latin typeface="+mn-lt"/>
              </a:rPr>
              <a:t>сделка </a:t>
            </a:r>
            <a:r>
              <a:rPr lang="ru-RU" sz="1400" b="1" dirty="0" smtClean="0">
                <a:solidFill>
                  <a:srgbClr val="FF0000"/>
                </a:solidFill>
                <a:latin typeface="+mn-lt"/>
              </a:rPr>
              <a:t>(сделки) </a:t>
            </a:r>
            <a:r>
              <a:rPr lang="ru-RU" sz="1400" b="1" dirty="0" smtClean="0">
                <a:latin typeface="+mn-lt"/>
              </a:rPr>
              <a:t/>
            </a:r>
            <a:br>
              <a:rPr lang="ru-RU" sz="1400" b="1" dirty="0" smtClean="0">
                <a:latin typeface="+mn-lt"/>
              </a:rPr>
            </a:br>
            <a:r>
              <a:rPr lang="ru-RU" sz="1400" dirty="0" smtClean="0">
                <a:latin typeface="+mn-lt"/>
              </a:rPr>
              <a:t>по приобретению земельного участка, другого объекта недвижимости, транспортного средства, ценных бумаг,  и </a:t>
            </a:r>
            <a:r>
              <a:rPr lang="ru-RU" sz="1400" b="1" dirty="0" smtClean="0">
                <a:latin typeface="+mn-lt"/>
              </a:rPr>
              <a:t>сумма</a:t>
            </a:r>
            <a:r>
              <a:rPr lang="ru-RU" sz="1400" dirty="0" smtClean="0">
                <a:latin typeface="+mn-lt"/>
              </a:rPr>
              <a:t> такой </a:t>
            </a:r>
            <a:r>
              <a:rPr lang="ru-RU" sz="1400" b="1" dirty="0" smtClean="0">
                <a:latin typeface="+mn-lt"/>
              </a:rPr>
              <a:t>сделки </a:t>
            </a:r>
            <a:r>
              <a:rPr lang="ru-RU" sz="1400" b="1" dirty="0" smtClean="0">
                <a:solidFill>
                  <a:srgbClr val="FF0000"/>
                </a:solidFill>
                <a:latin typeface="+mn-lt"/>
              </a:rPr>
              <a:t>(сделок) </a:t>
            </a:r>
            <a:r>
              <a:rPr lang="ru-RU" sz="1400" b="1" u="sng" dirty="0" smtClean="0">
                <a:latin typeface="+mn-lt"/>
              </a:rPr>
              <a:t>превышает общий доход</a:t>
            </a:r>
            <a:r>
              <a:rPr lang="ru-RU" sz="1400" dirty="0" smtClean="0">
                <a:latin typeface="+mn-lt"/>
              </a:rPr>
              <a:t> данного лица и его супруги (супруга) </a:t>
            </a:r>
            <a:r>
              <a:rPr lang="ru-RU" sz="1400" dirty="0" smtClean="0">
                <a:solidFill>
                  <a:srgbClr val="FF0000"/>
                </a:solidFill>
                <a:latin typeface="+mn-lt"/>
              </a:rPr>
              <a:t>(без учета доходов несовершеннолетних детей)</a:t>
            </a:r>
            <a:r>
              <a:rPr lang="ru-RU" sz="1400" dirty="0" smtClean="0">
                <a:latin typeface="+mn-lt"/>
              </a:rPr>
              <a:t> </a:t>
            </a:r>
            <a:r>
              <a:rPr lang="ru-RU" sz="1400" b="1" u="sng" dirty="0" smtClean="0">
                <a:latin typeface="+mn-lt"/>
              </a:rPr>
              <a:t>за три последних года – 2013, 2014 и 2015 годы</a:t>
            </a:r>
            <a:r>
              <a:rPr lang="ru-RU" sz="1400" dirty="0" smtClean="0">
                <a:latin typeface="+mn-lt"/>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ru-RU" sz="1400" b="1" u="sng" dirty="0" smtClean="0">
              <a:latin typeface="+mn-l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ru-RU" sz="1400" b="1" u="none" dirty="0" smtClean="0">
                <a:latin typeface="+mn-lt"/>
              </a:rPr>
              <a:t>Доход несовершеннолетнего ребенка при расчете общего дохода не учитывается.</a:t>
            </a:r>
          </a:p>
          <a:p>
            <a:pPr algn="just"/>
            <a:endParaRPr lang="ru-RU" sz="1400" dirty="0" smtClean="0">
              <a:latin typeface="+mn-l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mn-lt"/>
                <a:ea typeface="+mn-ea"/>
                <a:cs typeface="+mn-cs"/>
              </a:rPr>
              <a:t>В случае, если сведения о расходах представляются, например, за 2016 г. и по состоянию на 31 декабря 2016 г. служащий </a:t>
            </a:r>
            <a:r>
              <a:rPr lang="ru-RU" sz="1400" i="1" u="sng" kern="1200" dirty="0" smtClean="0">
                <a:solidFill>
                  <a:schemeClr val="tx1"/>
                </a:solidFill>
                <a:effectLst/>
                <a:latin typeface="+mn-lt"/>
                <a:ea typeface="+mn-ea"/>
                <a:cs typeface="+mn-cs"/>
              </a:rPr>
              <a:t>уже не состоял в браке</a:t>
            </a:r>
            <a:r>
              <a:rPr lang="ru-RU" sz="1400" kern="1200" dirty="0" smtClean="0">
                <a:solidFill>
                  <a:schemeClr val="tx1"/>
                </a:solidFill>
                <a:effectLst/>
                <a:latin typeface="+mn-lt"/>
                <a:ea typeface="+mn-ea"/>
                <a:cs typeface="+mn-cs"/>
              </a:rPr>
              <a:t>, то расчет суммы общего дохода осуществляется только исходя из дохода служащего. При этом в качестве источника получения средств, за счет которых приобретено имущество, в справке может быть указан доход бывшей супруги служащего, несовершеннолетнего ребенка. Для его подтверждения могут быть рассмотрены справки супруги, несовершеннолетних детей, которые представлялись служащим (работником) в период нахождения в браке (за 2013, 2014, 2015 гг.).</a:t>
            </a:r>
          </a:p>
          <a:p>
            <a:pPr algn="just"/>
            <a:endParaRPr lang="ru-RU" sz="1400" dirty="0" smtClean="0">
              <a:latin typeface="+mn-lt"/>
            </a:endParaRPr>
          </a:p>
          <a:p>
            <a:pPr algn="just">
              <a:spcAft>
                <a:spcPts val="0"/>
              </a:spcAft>
            </a:pPr>
            <a:r>
              <a:rPr lang="ru-RU" sz="1400" dirty="0" smtClean="0">
                <a:latin typeface="+mn-lt"/>
              </a:rPr>
              <a:t> Раздел 2 «Сведения о расходах» </a:t>
            </a:r>
            <a:r>
              <a:rPr lang="ru-RU" sz="1400" b="1" u="sng" dirty="0" smtClean="0">
                <a:latin typeface="+mn-lt"/>
              </a:rPr>
              <a:t>не заполняется </a:t>
            </a:r>
            <a:r>
              <a:rPr lang="ru-RU" sz="1400" dirty="0" smtClean="0">
                <a:latin typeface="+mn-lt"/>
              </a:rPr>
              <a:t>в следующих случаях:</a:t>
            </a:r>
          </a:p>
          <a:p>
            <a:pPr algn="just">
              <a:spcAft>
                <a:spcPts val="0"/>
              </a:spcAft>
              <a:buFontTx/>
              <a:buNone/>
            </a:pPr>
            <a:r>
              <a:rPr lang="ru-RU" sz="1400" dirty="0" smtClean="0">
                <a:latin typeface="+mn-lt"/>
              </a:rPr>
              <a:t>объект недвижимости, транспортное средство, ценные бумаги приобретены в результате совершения </a:t>
            </a:r>
            <a:r>
              <a:rPr lang="ru-RU" sz="1400" b="1" u="sng" dirty="0" smtClean="0">
                <a:latin typeface="+mn-lt"/>
              </a:rPr>
              <a:t>безвозмездной сделки </a:t>
            </a:r>
            <a:r>
              <a:rPr lang="ru-RU" sz="1400" dirty="0" smtClean="0">
                <a:latin typeface="+mn-lt"/>
              </a:rPr>
              <a:t>(</a:t>
            </a:r>
            <a:r>
              <a:rPr lang="ru-RU" sz="1400" i="1" dirty="0" smtClean="0">
                <a:latin typeface="+mn-lt"/>
              </a:rPr>
              <a:t>наследование, дарение</a:t>
            </a:r>
            <a:r>
              <a:rPr lang="ru-RU" sz="1400" dirty="0" smtClean="0">
                <a:latin typeface="+mn-lt"/>
              </a:rPr>
              <a:t>);</a:t>
            </a:r>
          </a:p>
          <a:p>
            <a:pPr algn="just">
              <a:spcAft>
                <a:spcPts val="0"/>
              </a:spcAft>
            </a:pPr>
            <a:r>
              <a:rPr lang="ru-RU" sz="1400" dirty="0" smtClean="0">
                <a:latin typeface="+mn-lt"/>
              </a:rPr>
              <a:t>проведение государственной регистрации права на недвижимое имущество </a:t>
            </a:r>
            <a:r>
              <a:rPr lang="ru-RU" sz="1400" b="1" u="sng" dirty="0" smtClean="0">
                <a:latin typeface="+mn-lt"/>
              </a:rPr>
              <a:t>без совершения сделки</a:t>
            </a:r>
            <a:r>
              <a:rPr lang="ru-RU" sz="1400" b="1" dirty="0" smtClean="0">
                <a:latin typeface="+mn-lt"/>
              </a:rPr>
              <a:t> </a:t>
            </a:r>
            <a:r>
              <a:rPr lang="ru-RU" sz="1400" dirty="0" smtClean="0">
                <a:latin typeface="+mn-lt"/>
              </a:rPr>
              <a:t>по его приобретению (например, возведение жилого дома на земельном участке).</a:t>
            </a:r>
          </a:p>
          <a:p>
            <a:pPr algn="just"/>
            <a:endParaRPr lang="ru-RU" sz="1400" dirty="0" smtClean="0">
              <a:latin typeface="+mn-lt"/>
            </a:endParaRPr>
          </a:p>
          <a:p>
            <a:pPr algn="just"/>
            <a:r>
              <a:rPr lang="ru-RU" sz="1400" b="1" dirty="0" smtClean="0">
                <a:latin typeface="+mn-lt"/>
              </a:rPr>
              <a:t>Указываются наименование и реквизиты документа, являющегося законным основанием для возникновения права собственности. Копии документов прилагаются к справке и являются ее неотъемлемой частью .</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400" kern="1200" dirty="0" smtClean="0">
              <a:solidFill>
                <a:schemeClr val="tx1"/>
              </a:solidFill>
              <a:effectLst/>
              <a:latin typeface="+mn-lt"/>
              <a:ea typeface="+mn-ea"/>
              <a:cs typeface="+mn-cs"/>
            </a:endParaRPr>
          </a:p>
          <a:p>
            <a:r>
              <a:rPr lang="ru-RU" sz="1400" b="1" kern="1200" dirty="0" smtClean="0">
                <a:solidFill>
                  <a:schemeClr val="tx1"/>
                </a:solidFill>
                <a:effectLst/>
                <a:latin typeface="+mn-lt"/>
                <a:ea typeface="+mn-ea"/>
                <a:cs typeface="+mn-cs"/>
              </a:rPr>
              <a:t>П. 64 Методических</a:t>
            </a:r>
            <a:r>
              <a:rPr lang="ru-RU" sz="1400" b="1" kern="1200" baseline="0" dirty="0" smtClean="0">
                <a:solidFill>
                  <a:schemeClr val="tx1"/>
                </a:solidFill>
                <a:effectLst/>
                <a:latin typeface="+mn-lt"/>
                <a:ea typeface="+mn-ea"/>
                <a:cs typeface="+mn-cs"/>
              </a:rPr>
              <a:t> указаний  </a:t>
            </a:r>
            <a:r>
              <a:rPr lang="ru-RU" sz="1400" kern="1200" baseline="0" dirty="0" smtClean="0">
                <a:solidFill>
                  <a:schemeClr val="tx1"/>
                </a:solidFill>
                <a:effectLst/>
                <a:latin typeface="+mn-lt"/>
                <a:ea typeface="+mn-ea"/>
                <a:cs typeface="+mn-cs"/>
              </a:rPr>
              <a:t>определяет </a:t>
            </a:r>
            <a:r>
              <a:rPr lang="ru-RU" sz="1400" b="1" u="sng" kern="1200" baseline="0" dirty="0" smtClean="0">
                <a:solidFill>
                  <a:schemeClr val="tx1"/>
                </a:solidFill>
                <a:effectLst/>
                <a:latin typeface="+mn-lt"/>
                <a:ea typeface="+mn-ea"/>
                <a:cs typeface="+mn-cs"/>
              </a:rPr>
              <a:t>примеры и</a:t>
            </a:r>
            <a:r>
              <a:rPr lang="ru-RU" sz="1400" b="1" u="sng" kern="1200" dirty="0" smtClean="0">
                <a:solidFill>
                  <a:schemeClr val="tx1"/>
                </a:solidFill>
                <a:effectLst/>
                <a:latin typeface="+mn-lt"/>
                <a:ea typeface="+mn-ea"/>
                <a:cs typeface="+mn-cs"/>
              </a:rPr>
              <a:t>сточников получения средств</a:t>
            </a:r>
            <a:r>
              <a:rPr lang="ru-RU" sz="1400" kern="1200" dirty="0" smtClean="0">
                <a:solidFill>
                  <a:schemeClr val="tx1"/>
                </a:solidFill>
                <a:effectLst/>
                <a:latin typeface="+mn-lt"/>
                <a:ea typeface="+mn-ea"/>
                <a:cs typeface="+mn-cs"/>
              </a:rPr>
              <a:t>, за счет которых приобретено имущество, например:</a:t>
            </a:r>
          </a:p>
          <a:p>
            <a:r>
              <a:rPr lang="ru-RU" sz="1400" kern="1200" dirty="0" smtClean="0">
                <a:solidFill>
                  <a:schemeClr val="tx1"/>
                </a:solidFill>
                <a:effectLst/>
                <a:latin typeface="+mn-lt"/>
                <a:ea typeface="+mn-ea"/>
                <a:cs typeface="+mn-cs"/>
              </a:rPr>
              <a:t>1) доход по основному месту работы служащего (работника), его супруги (супруга);</a:t>
            </a:r>
          </a:p>
          <a:p>
            <a:r>
              <a:rPr lang="ru-RU" sz="1400" kern="1200" dirty="0" smtClean="0">
                <a:solidFill>
                  <a:schemeClr val="tx1"/>
                </a:solidFill>
                <a:effectLst/>
                <a:latin typeface="+mn-lt"/>
                <a:ea typeface="+mn-ea"/>
                <a:cs typeface="+mn-cs"/>
              </a:rPr>
              <a:t>2) доход от иной разрешенной законом деятельности;</a:t>
            </a:r>
          </a:p>
          <a:p>
            <a:r>
              <a:rPr lang="ru-RU" sz="1400" kern="1200" dirty="0" smtClean="0">
                <a:solidFill>
                  <a:schemeClr val="tx1"/>
                </a:solidFill>
                <a:effectLst/>
                <a:latin typeface="+mn-lt"/>
                <a:ea typeface="+mn-ea"/>
                <a:cs typeface="+mn-cs"/>
              </a:rPr>
              <a:t>3) доход от вкладов в банках и иных кредитных организациях;</a:t>
            </a:r>
          </a:p>
          <a:p>
            <a:r>
              <a:rPr lang="ru-RU" sz="1400" kern="1200" dirty="0" smtClean="0">
                <a:solidFill>
                  <a:schemeClr val="tx1"/>
                </a:solidFill>
                <a:effectLst/>
                <a:latin typeface="+mn-lt"/>
                <a:ea typeface="+mn-ea"/>
                <a:cs typeface="+mn-cs"/>
              </a:rPr>
              <a:t>4) накопления за предыдущие годы;</a:t>
            </a:r>
          </a:p>
          <a:p>
            <a:r>
              <a:rPr lang="ru-RU" sz="1400" kern="1200" dirty="0" smtClean="0">
                <a:solidFill>
                  <a:schemeClr val="tx1"/>
                </a:solidFill>
                <a:effectLst/>
                <a:latin typeface="+mn-lt"/>
                <a:ea typeface="+mn-ea"/>
                <a:cs typeface="+mn-cs"/>
              </a:rPr>
              <a:t>5) наследство;</a:t>
            </a:r>
          </a:p>
          <a:p>
            <a:r>
              <a:rPr lang="ru-RU" sz="1400" kern="1200" dirty="0" smtClean="0">
                <a:solidFill>
                  <a:schemeClr val="tx1"/>
                </a:solidFill>
                <a:effectLst/>
                <a:latin typeface="+mn-lt"/>
                <a:ea typeface="+mn-ea"/>
                <a:cs typeface="+mn-cs"/>
              </a:rPr>
              <a:t>6) дар;</a:t>
            </a:r>
          </a:p>
          <a:p>
            <a:r>
              <a:rPr lang="ru-RU" sz="1400" kern="1200" dirty="0" smtClean="0">
                <a:solidFill>
                  <a:schemeClr val="tx1"/>
                </a:solidFill>
                <a:effectLst/>
                <a:latin typeface="+mn-lt"/>
                <a:ea typeface="+mn-ea"/>
                <a:cs typeface="+mn-cs"/>
              </a:rPr>
              <a:t>7) заем;</a:t>
            </a:r>
          </a:p>
          <a:p>
            <a:r>
              <a:rPr lang="ru-RU" sz="1400" kern="1200" dirty="0" smtClean="0">
                <a:solidFill>
                  <a:schemeClr val="tx1"/>
                </a:solidFill>
                <a:effectLst/>
                <a:latin typeface="+mn-lt"/>
                <a:ea typeface="+mn-ea"/>
                <a:cs typeface="+mn-cs"/>
              </a:rPr>
              <a:t>8) ипотека;</a:t>
            </a:r>
          </a:p>
          <a:p>
            <a:r>
              <a:rPr lang="ru-RU" sz="1400" kern="1200" dirty="0" smtClean="0">
                <a:solidFill>
                  <a:schemeClr val="tx1"/>
                </a:solidFill>
                <a:effectLst/>
                <a:latin typeface="+mn-lt"/>
                <a:ea typeface="+mn-ea"/>
                <a:cs typeface="+mn-cs"/>
              </a:rPr>
              <a:t>9) иные кредитные обязательства;</a:t>
            </a:r>
          </a:p>
          <a:p>
            <a:r>
              <a:rPr lang="ru-RU" sz="1400" kern="1200" dirty="0" smtClean="0">
                <a:solidFill>
                  <a:schemeClr val="tx1"/>
                </a:solidFill>
                <a:effectLst/>
                <a:latin typeface="+mn-lt"/>
                <a:ea typeface="+mn-ea"/>
                <a:cs typeface="+mn-cs"/>
              </a:rPr>
              <a:t>10) доход от продажи имущества;</a:t>
            </a:r>
          </a:p>
          <a:p>
            <a:r>
              <a:rPr lang="ru-RU" sz="1400" kern="1200" dirty="0" smtClean="0">
                <a:solidFill>
                  <a:schemeClr val="tx1"/>
                </a:solidFill>
                <a:effectLst/>
                <a:latin typeface="+mn-lt"/>
                <a:ea typeface="+mn-ea"/>
                <a:cs typeface="+mn-cs"/>
              </a:rPr>
              <a:t>11) доход от сдачи имущества в аренду;</a:t>
            </a:r>
          </a:p>
          <a:p>
            <a:r>
              <a:rPr lang="ru-RU" sz="1400" kern="1200" dirty="0" smtClean="0">
                <a:solidFill>
                  <a:schemeClr val="tx1"/>
                </a:solidFill>
                <a:effectLst/>
                <a:latin typeface="+mn-lt"/>
                <a:ea typeface="+mn-ea"/>
                <a:cs typeface="+mn-cs"/>
              </a:rPr>
              <a:t>12) единовременная субсидия на приобретение жилого помещения и иные аналогичные выплаты, например, денежные средства, полученные участником </a:t>
            </a:r>
            <a:r>
              <a:rPr lang="ru-RU" sz="1400" kern="1200" dirty="0" err="1" smtClean="0">
                <a:solidFill>
                  <a:schemeClr val="tx1"/>
                </a:solidFill>
                <a:effectLst/>
                <a:latin typeface="+mn-lt"/>
                <a:ea typeface="+mn-ea"/>
                <a:cs typeface="+mn-cs"/>
              </a:rPr>
              <a:t>накопительно</a:t>
            </a:r>
            <a:r>
              <a:rPr lang="ru-RU" sz="1400" kern="1200" dirty="0" smtClean="0">
                <a:solidFill>
                  <a:schemeClr val="tx1"/>
                </a:solidFill>
                <a:effectLst/>
                <a:latin typeface="+mn-lt"/>
                <a:ea typeface="+mn-ea"/>
                <a:cs typeface="+mn-cs"/>
              </a:rPr>
              <a:t>-ипотечной системы жилищного обеспечения военнослужащих;</a:t>
            </a:r>
          </a:p>
          <a:p>
            <a:r>
              <a:rPr lang="ru-RU" sz="1400" kern="1200" dirty="0" smtClean="0">
                <a:solidFill>
                  <a:schemeClr val="tx1"/>
                </a:solidFill>
                <a:effectLst/>
                <a:latin typeface="+mn-lt"/>
                <a:ea typeface="+mn-ea"/>
                <a:cs typeface="+mn-cs"/>
              </a:rPr>
              <a:t>13) средства материнского (семейного) капитала;</a:t>
            </a:r>
          </a:p>
          <a:p>
            <a:r>
              <a:rPr lang="ru-RU" sz="1400" kern="1200" dirty="0" smtClean="0">
                <a:solidFill>
                  <a:schemeClr val="tx1"/>
                </a:solidFill>
                <a:effectLst/>
                <a:latin typeface="+mn-lt"/>
                <a:ea typeface="+mn-ea"/>
                <a:cs typeface="+mn-cs"/>
              </a:rPr>
              <a:t>14) иные виды доходов.</a:t>
            </a:r>
          </a:p>
          <a:p>
            <a:pPr algn="just"/>
            <a:endParaRPr lang="ru-RU" sz="1400" b="1" i="0" u="none" strike="noStrike" baseline="0" dirty="0" smtClean="0">
              <a:latin typeface="Times New Roman"/>
            </a:endParaRPr>
          </a:p>
          <a:p>
            <a:endParaRPr lang="ru-RU" sz="1400" dirty="0">
              <a:latin typeface="+mn-lt"/>
            </a:endParaRPr>
          </a:p>
        </p:txBody>
      </p:sp>
      <p:sp>
        <p:nvSpPr>
          <p:cNvPr id="4" name="Номер слайда 3"/>
          <p:cNvSpPr>
            <a:spLocks noGrp="1"/>
          </p:cNvSpPr>
          <p:nvPr>
            <p:ph type="sldNum" sz="quarter" idx="10"/>
          </p:nvPr>
        </p:nvSpPr>
        <p:spPr/>
        <p:txBody>
          <a:bodyPr/>
          <a:lstStyle/>
          <a:p>
            <a:fld id="{12F1B6DA-819A-4D98-AC67-269D4113AE11}" type="slidenum">
              <a:rPr lang="ru-RU" smtClean="0"/>
              <a:t>12</a:t>
            </a:fld>
            <a:endParaRPr lang="ru-RU"/>
          </a:p>
        </p:txBody>
      </p:sp>
    </p:spTree>
    <p:extLst>
      <p:ext uri="{BB962C8B-B14F-4D97-AF65-F5344CB8AC3E}">
        <p14:creationId xmlns:p14="http://schemas.microsoft.com/office/powerpoint/2010/main" val="36875595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latin typeface="+mn-lt"/>
              </a:rPr>
              <a:t>Указываются </a:t>
            </a:r>
            <a:r>
              <a:rPr lang="ru-RU" sz="1400" b="1" u="sng" dirty="0" smtClean="0">
                <a:latin typeface="+mn-lt"/>
              </a:rPr>
              <a:t>все</a:t>
            </a:r>
            <a:r>
              <a:rPr lang="ru-RU" sz="1400" dirty="0" smtClean="0">
                <a:latin typeface="+mn-lt"/>
              </a:rPr>
              <a:t> объекты недвижимости, принадлежащие на праве собственности, </a:t>
            </a:r>
            <a:r>
              <a:rPr lang="ru-RU" sz="1400" u="sng" dirty="0" smtClean="0">
                <a:latin typeface="+mn-lt"/>
              </a:rPr>
              <a:t>независимо от местонахождения</a:t>
            </a:r>
            <a:r>
              <a:rPr lang="ru-RU" sz="1400" dirty="0" smtClean="0">
                <a:latin typeface="+mn-lt"/>
              </a:rPr>
              <a:t> (любой субъект России или иного государства) и </a:t>
            </a:r>
            <a:r>
              <a:rPr lang="ru-RU" sz="1400" u="sng" dirty="0" smtClean="0">
                <a:latin typeface="+mn-lt"/>
              </a:rPr>
              <a:t>времени приобретения.</a:t>
            </a:r>
            <a:endParaRPr lang="ru-RU" sz="1400" dirty="0" smtClean="0">
              <a:latin typeface="+mn-lt"/>
            </a:endParaRPr>
          </a:p>
          <a:p>
            <a:pPr algn="just">
              <a:spcAft>
                <a:spcPts val="0"/>
              </a:spcAft>
            </a:pPr>
            <a:r>
              <a:rPr lang="ru-RU" sz="1400" b="1" dirty="0" smtClean="0">
                <a:latin typeface="+mn-lt"/>
              </a:rPr>
              <a:t>Указывается также недвижимое имущество</a:t>
            </a:r>
            <a:r>
              <a:rPr lang="ru-RU" sz="1400" dirty="0" smtClean="0">
                <a:latin typeface="+mn-lt"/>
              </a:rPr>
              <a:t>: полученное в порядке наследования (выдано свидетельство о праве на наследство)  или по решению суда, которое вступило в силу, право собственности на которое не зарегистрировано в установленном порядке (не осуществлена регистрация в </a:t>
            </a:r>
            <a:r>
              <a:rPr lang="ru-RU" sz="1400" dirty="0" err="1" smtClean="0">
                <a:latin typeface="+mn-lt"/>
              </a:rPr>
              <a:t>Росреестре</a:t>
            </a:r>
            <a:r>
              <a:rPr lang="ru-RU" sz="1400" dirty="0" smtClean="0">
                <a:latin typeface="+mn-lt"/>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400" u="sng" dirty="0" smtClean="0">
              <a:latin typeface="+mn-lt"/>
              <a:ea typeface="Times New Roman" panose="02020603050405020304" pitchFamily="18"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u="sng" dirty="0" smtClean="0">
                <a:latin typeface="+mn-lt"/>
                <a:ea typeface="Times New Roman" panose="02020603050405020304" pitchFamily="18" charset="0"/>
                <a:cs typeface="Calibri" panose="020F0502020204030204" pitchFamily="34" charset="0"/>
              </a:rPr>
              <a:t>ВИД СОБСТВЕННОСТИ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mn-lt"/>
                <a:ea typeface="+mn-ea"/>
                <a:cs typeface="+mn-cs"/>
              </a:rPr>
              <a:t>При заполнении справки </a:t>
            </a:r>
            <a:r>
              <a:rPr lang="ru-RU" sz="1400" b="1" u="sng" kern="1200" dirty="0" smtClean="0">
                <a:solidFill>
                  <a:srgbClr val="FF0000"/>
                </a:solidFill>
                <a:effectLst/>
                <a:latin typeface="+mn-lt"/>
                <a:ea typeface="+mn-ea"/>
                <a:cs typeface="+mn-cs"/>
              </a:rPr>
              <a:t>для совместной собственности </a:t>
            </a:r>
            <a:r>
              <a:rPr lang="ru-RU" sz="1400" kern="1200" dirty="0" smtClean="0">
                <a:solidFill>
                  <a:schemeClr val="tx1"/>
                </a:solidFill>
                <a:effectLst/>
                <a:latin typeface="+mn-lt"/>
                <a:ea typeface="+mn-ea"/>
                <a:cs typeface="+mn-cs"/>
              </a:rPr>
              <a:t>дополнительно указываются </a:t>
            </a:r>
            <a:r>
              <a:rPr lang="ru-RU" sz="1400" u="sng" kern="1200" dirty="0" smtClean="0">
                <a:solidFill>
                  <a:schemeClr val="tx1"/>
                </a:solidFill>
                <a:effectLst/>
                <a:latin typeface="+mn-lt"/>
                <a:ea typeface="+mn-ea"/>
                <a:cs typeface="+mn-cs"/>
              </a:rPr>
              <a:t>иные лица</a:t>
            </a:r>
            <a:r>
              <a:rPr lang="ru-RU" sz="1400" kern="1200" dirty="0" smtClean="0">
                <a:solidFill>
                  <a:schemeClr val="tx1"/>
                </a:solidFill>
                <a:effectLst/>
                <a:latin typeface="+mn-lt"/>
                <a:ea typeface="+mn-ea"/>
                <a:cs typeface="+mn-cs"/>
              </a:rPr>
              <a:t>, в собственности которых находится имущество </a:t>
            </a:r>
            <a:r>
              <a:rPr lang="ru-RU" sz="1400" u="sng" kern="1200" dirty="0" smtClean="0">
                <a:solidFill>
                  <a:schemeClr val="tx1"/>
                </a:solidFill>
                <a:effectLst/>
                <a:latin typeface="+mn-lt"/>
                <a:ea typeface="+mn-ea"/>
                <a:cs typeface="+mn-cs"/>
              </a:rPr>
              <a:t>(фамилия, имя и отчество физического лица или наименование организации</a:t>
            </a:r>
            <a:r>
              <a:rPr lang="ru-RU" sz="1400" kern="1200" dirty="0" smtClean="0">
                <a:solidFill>
                  <a:schemeClr val="tx1"/>
                </a:solidFill>
                <a:effectLst/>
                <a:latin typeface="+mn-lt"/>
                <a:ea typeface="+mn-ea"/>
                <a:cs typeface="+mn-cs"/>
              </a:rPr>
              <a:t>). Для </a:t>
            </a:r>
            <a:r>
              <a:rPr lang="ru-RU" sz="1400" u="sng" kern="1200" dirty="0" smtClean="0">
                <a:solidFill>
                  <a:schemeClr val="tx1"/>
                </a:solidFill>
                <a:effectLst/>
                <a:latin typeface="+mn-lt"/>
                <a:ea typeface="+mn-ea"/>
                <a:cs typeface="+mn-cs"/>
              </a:rPr>
              <a:t>долевой собственности </a:t>
            </a:r>
            <a:r>
              <a:rPr lang="ru-RU" sz="1400" kern="1200" dirty="0" smtClean="0">
                <a:solidFill>
                  <a:schemeClr val="tx1"/>
                </a:solidFill>
                <a:effectLst/>
                <a:latin typeface="+mn-lt"/>
                <a:ea typeface="+mn-ea"/>
                <a:cs typeface="+mn-cs"/>
              </a:rPr>
              <a:t>указывается </a:t>
            </a:r>
            <a:r>
              <a:rPr lang="ru-RU" sz="1400" u="sng" kern="1200" dirty="0" smtClean="0">
                <a:solidFill>
                  <a:schemeClr val="tx1"/>
                </a:solidFill>
                <a:effectLst/>
                <a:latin typeface="+mn-lt"/>
                <a:ea typeface="+mn-ea"/>
                <a:cs typeface="+mn-cs"/>
              </a:rPr>
              <a:t>доля лица, сведения об имуществе которого представляются</a:t>
            </a:r>
            <a:r>
              <a:rPr lang="ru-RU" sz="14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400" dirty="0" smtClean="0">
              <a:latin typeface="+mn-lt"/>
              <a:ea typeface="Times New Roman" panose="02020603050405020304" pitchFamily="18"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u="sng" dirty="0" smtClean="0">
                <a:latin typeface="+mn-lt"/>
                <a:ea typeface="Times New Roman" panose="02020603050405020304" pitchFamily="18" charset="0"/>
                <a:cs typeface="Calibri" panose="020F0502020204030204" pitchFamily="34" charset="0"/>
              </a:rPr>
              <a:t>ПЛОЩАДЬ</a:t>
            </a:r>
            <a:r>
              <a:rPr lang="ru-RU" sz="1400" dirty="0" smtClean="0">
                <a:latin typeface="+mn-lt"/>
                <a:ea typeface="Times New Roman" panose="02020603050405020304" pitchFamily="18" charset="0"/>
                <a:cs typeface="Calibri" panose="020F0502020204030204" pitchFamily="34" charset="0"/>
              </a:rPr>
              <a:t> Если недвижимое имущество принадлежит служащему на праве </a:t>
            </a:r>
            <a:r>
              <a:rPr lang="ru-RU" sz="1400" b="1" u="sng" dirty="0" smtClean="0">
                <a:latin typeface="+mn-lt"/>
                <a:ea typeface="Times New Roman" panose="02020603050405020304" pitchFamily="18" charset="0"/>
                <a:cs typeface="Calibri" panose="020F0502020204030204" pitchFamily="34" charset="0"/>
              </a:rPr>
              <a:t>совместной собственности </a:t>
            </a:r>
            <a:r>
              <a:rPr lang="ru-RU" sz="1400" b="1" dirty="0" smtClean="0">
                <a:latin typeface="+mn-lt"/>
                <a:ea typeface="Times New Roman" panose="02020603050405020304" pitchFamily="18" charset="0"/>
                <a:cs typeface="Calibri" panose="020F0502020204030204" pitchFamily="34" charset="0"/>
              </a:rPr>
              <a:t>(без определения долей) или </a:t>
            </a:r>
            <a:r>
              <a:rPr lang="ru-RU" sz="1400" b="1" u="sng" dirty="0" smtClean="0">
                <a:latin typeface="+mn-lt"/>
                <a:ea typeface="Times New Roman" panose="02020603050405020304" pitchFamily="18" charset="0"/>
                <a:cs typeface="Calibri" panose="020F0502020204030204" pitchFamily="34" charset="0"/>
              </a:rPr>
              <a:t>долевой собственности</a:t>
            </a:r>
            <a:r>
              <a:rPr lang="ru-RU" sz="1400" b="1" dirty="0" smtClean="0">
                <a:latin typeface="+mn-lt"/>
                <a:ea typeface="Times New Roman" panose="02020603050405020304" pitchFamily="18" charset="0"/>
                <a:cs typeface="Calibri" panose="020F0502020204030204" pitchFamily="34" charset="0"/>
              </a:rPr>
              <a:t>, </a:t>
            </a:r>
            <a:r>
              <a:rPr lang="ru-RU" sz="1400" dirty="0" smtClean="0">
                <a:latin typeface="+mn-lt"/>
                <a:ea typeface="Times New Roman" panose="02020603050405020304" pitchFamily="18" charset="0"/>
                <a:cs typeface="Calibri" panose="020F0502020204030204" pitchFamily="34" charset="0"/>
              </a:rPr>
              <a:t>указывается </a:t>
            </a:r>
            <a:r>
              <a:rPr lang="ru-RU" sz="1400" b="1" u="sng" dirty="0" smtClean="0">
                <a:solidFill>
                  <a:srgbClr val="FF0000"/>
                </a:solidFill>
                <a:latin typeface="+mn-lt"/>
                <a:ea typeface="Times New Roman" panose="02020603050405020304" pitchFamily="18" charset="0"/>
                <a:cs typeface="Calibri" panose="020F0502020204030204" pitchFamily="34" charset="0"/>
              </a:rPr>
              <a:t>общая</a:t>
            </a:r>
            <a:r>
              <a:rPr lang="ru-RU" sz="1400" dirty="0" smtClean="0">
                <a:latin typeface="+mn-lt"/>
                <a:ea typeface="Times New Roman" panose="02020603050405020304" pitchFamily="18" charset="0"/>
                <a:cs typeface="Calibri" panose="020F0502020204030204" pitchFamily="34" charset="0"/>
              </a:rPr>
              <a:t> площадь данного объекта, а не площадь доли.</a:t>
            </a:r>
          </a:p>
          <a:p>
            <a:endParaRPr lang="ru-RU" sz="1400" dirty="0" smtClean="0">
              <a:latin typeface="+mn-lt"/>
            </a:endParaRPr>
          </a:p>
          <a:p>
            <a:r>
              <a:rPr lang="ru-RU" sz="1400" b="1" dirty="0" smtClean="0">
                <a:latin typeface="+mn-lt"/>
              </a:rPr>
              <a:t>ЗЕМЕЛЬНЫЕ УЧАСТКИ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latin typeface="+mn-lt"/>
                <a:ea typeface="Calibri" panose="020F0502020204030204" pitchFamily="34" charset="0"/>
                <a:cs typeface="Times New Roman" panose="02020603050405020304" pitchFamily="18" charset="0"/>
              </a:rPr>
              <a:t>При наличии в собственности </a:t>
            </a:r>
            <a:r>
              <a:rPr lang="ru-RU" sz="1400" b="1" dirty="0" smtClean="0">
                <a:latin typeface="+mn-lt"/>
                <a:ea typeface="Calibri" panose="020F0502020204030204" pitchFamily="34" charset="0"/>
                <a:cs typeface="Times New Roman" panose="02020603050405020304" pitchFamily="18" charset="0"/>
              </a:rPr>
              <a:t>жилого или дачного дома</a:t>
            </a:r>
            <a:r>
              <a:rPr lang="ru-RU" sz="1400" dirty="0" smtClean="0">
                <a:latin typeface="+mn-lt"/>
                <a:ea typeface="Calibri" panose="020F0502020204030204" pitchFamily="34" charset="0"/>
                <a:cs typeface="Times New Roman" panose="02020603050405020304" pitchFamily="18" charset="0"/>
              </a:rPr>
              <a:t>,</a:t>
            </a:r>
            <a:r>
              <a:rPr lang="ru-RU" sz="1400" b="1" dirty="0" smtClean="0">
                <a:latin typeface="+mn-lt"/>
                <a:ea typeface="Calibri" panose="020F0502020204030204" pitchFamily="34" charset="0"/>
                <a:cs typeface="Times New Roman" panose="02020603050405020304" pitchFamily="18" charset="0"/>
              </a:rPr>
              <a:t> гаража </a:t>
            </a:r>
            <a:r>
              <a:rPr lang="ru-RU" sz="1400" dirty="0" smtClean="0">
                <a:latin typeface="+mn-lt"/>
                <a:ea typeface="Calibri" panose="020F0502020204030204" pitchFamily="34" charset="0"/>
                <a:cs typeface="Times New Roman" panose="02020603050405020304" pitchFamily="18" charset="0"/>
              </a:rPr>
              <a:t>должен быть указан соответствующий земельный участок, на котором он расположен. Данный земельный участок в зависимости от наличия зарегистрированного права собственности подлежит указанию в разделе «Недвижимое имущество» или «Объекты недвижимого имущества, находящиеся в пользовании».</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400" dirty="0" smtClean="0">
              <a:latin typeface="+mn-lt"/>
              <a:ea typeface="Calibri" panose="020F0502020204030204" pitchFamily="34" charset="0"/>
              <a:cs typeface="Times New Roman" panose="02020603050405020304" pitchFamily="18" charset="0"/>
            </a:endParaRPr>
          </a:p>
          <a:p>
            <a:r>
              <a:rPr lang="ru-RU" sz="1400" b="1" u="sng" dirty="0" smtClean="0">
                <a:latin typeface="+mn-lt"/>
                <a:ea typeface="Calibri" panose="020F0502020204030204" pitchFamily="34" charset="0"/>
                <a:cs typeface="Times New Roman" panose="02020603050405020304" pitchFamily="18" charset="0"/>
              </a:rPr>
              <a:t>Не подлежит указанию</a:t>
            </a:r>
            <a:r>
              <a:rPr lang="ru-RU" sz="1400" b="1" dirty="0" smtClean="0">
                <a:latin typeface="+mn-lt"/>
                <a:ea typeface="Calibri" panose="020F0502020204030204" pitchFamily="34" charset="0"/>
                <a:cs typeface="Times New Roman" panose="02020603050405020304" pitchFamily="18" charset="0"/>
              </a:rPr>
              <a:t> земельный участок </a:t>
            </a:r>
            <a:r>
              <a:rPr lang="ru-RU" sz="1400" dirty="0" smtClean="0">
                <a:latin typeface="+mn-lt"/>
                <a:ea typeface="Calibri" panose="020F0502020204030204" pitchFamily="34" charset="0"/>
                <a:cs typeface="Times New Roman" panose="02020603050405020304" pitchFamily="18" charset="0"/>
              </a:rPr>
              <a:t>под многоквартирным домом, а также под надземными или подземными гаражными комплексами, в том числе многоэтажными.</a:t>
            </a:r>
          </a:p>
          <a:p>
            <a:endParaRPr lang="ru-RU" sz="1400" b="1" dirty="0" smtClean="0">
              <a:latin typeface="+mn-lt"/>
            </a:endParaRPr>
          </a:p>
          <a:p>
            <a:r>
              <a:rPr lang="ru-RU" sz="1400" b="1" dirty="0" smtClean="0">
                <a:latin typeface="+mn-lt"/>
              </a:rPr>
              <a:t>! Обязанность сообщать сведения об источнике средств, за счет которых приобретено имущество, находящееся за пределами территории Российской Федерации, распространяется на следующих лиц:</a:t>
            </a:r>
          </a:p>
          <a:p>
            <a:r>
              <a:rPr lang="ru-RU" sz="1400" b="1" dirty="0" smtClean="0">
                <a:latin typeface="+mn-lt"/>
              </a:rPr>
              <a:t>глав городских округов, глав муниципальных районов, глав иных муниципальных образований, исполняющих полномочия глав местных администраций, глав местных администраций;</a:t>
            </a:r>
          </a:p>
          <a:p>
            <a:r>
              <a:rPr lang="ru-RU" sz="1400" b="1" dirty="0" smtClean="0">
                <a:latin typeface="+mn-lt"/>
              </a:rPr>
              <a:t>депутатов представительных органов муниципальных районов и городских округов, осуществляющих свои полномочия на постоянной основе, депутатов, замещающих должности в представительных органах муниципальных районов и городских округов;</a:t>
            </a:r>
          </a:p>
          <a:p>
            <a:r>
              <a:rPr lang="ru-RU" sz="1400" b="1" dirty="0" smtClean="0">
                <a:latin typeface="+mn-lt"/>
              </a:rPr>
              <a:t>супруг (супругов) и несовершеннолетних детей вышеуказанных лиц.</a:t>
            </a:r>
          </a:p>
          <a:p>
            <a:endParaRPr lang="ru-RU" sz="1400" b="1" dirty="0" smtClean="0">
              <a:latin typeface="+mn-lt"/>
            </a:endParaRPr>
          </a:p>
          <a:p>
            <a:r>
              <a:rPr lang="ru-RU" sz="1400" b="1" dirty="0" smtClean="0">
                <a:latin typeface="+mn-lt"/>
              </a:rPr>
              <a:t>Обязанность сообщать сведения об источнике средств, за счет которых приобретено недвижимое имущество, распространяется только в отношении имущества, находящегося исключительно за пределами территории Российской Федерации. Сведения о вышеуказанном источнике отображаются в справке ежегодно, вне зависимости от года приобретения имущества.</a:t>
            </a:r>
          </a:p>
          <a:p>
            <a:endParaRPr lang="ru-RU" sz="1400" dirty="0">
              <a:latin typeface="+mn-lt"/>
            </a:endParaRPr>
          </a:p>
        </p:txBody>
      </p:sp>
      <p:sp>
        <p:nvSpPr>
          <p:cNvPr id="4" name="Номер слайда 3"/>
          <p:cNvSpPr>
            <a:spLocks noGrp="1"/>
          </p:cNvSpPr>
          <p:nvPr>
            <p:ph type="sldNum" sz="quarter" idx="10"/>
          </p:nvPr>
        </p:nvSpPr>
        <p:spPr/>
        <p:txBody>
          <a:bodyPr/>
          <a:lstStyle/>
          <a:p>
            <a:fld id="{12F1B6DA-819A-4D98-AC67-269D4113AE11}" type="slidenum">
              <a:rPr lang="ru-RU" smtClean="0"/>
              <a:t>13</a:t>
            </a:fld>
            <a:endParaRPr lang="ru-RU"/>
          </a:p>
        </p:txBody>
      </p:sp>
    </p:spTree>
    <p:extLst>
      <p:ext uri="{BB962C8B-B14F-4D97-AF65-F5344CB8AC3E}">
        <p14:creationId xmlns:p14="http://schemas.microsoft.com/office/powerpoint/2010/main" val="1704100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6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ru-RU" sz="20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ru-RU" sz="1400" dirty="0" smtClean="0">
                <a:latin typeface="+mn-lt"/>
                <a:ea typeface="Calibri" panose="020F0502020204030204" pitchFamily="34" charset="0"/>
                <a:cs typeface="Times New Roman" panose="02020603050405020304" pitchFamily="18" charset="0"/>
              </a:rPr>
              <a:t>Указываются сведения о транспортных средствах:</a:t>
            </a:r>
          </a:p>
          <a:p>
            <a:pPr marL="285750" indent="-285750">
              <a:buFontTx/>
              <a:buChar char="-"/>
            </a:pPr>
            <a:r>
              <a:rPr lang="ru-RU" sz="1400" dirty="0" smtClean="0">
                <a:latin typeface="+mn-lt"/>
                <a:ea typeface="Calibri" panose="020F0502020204030204" pitchFamily="34" charset="0"/>
                <a:cs typeface="Times New Roman" panose="02020603050405020304" pitchFamily="18" charset="0"/>
              </a:rPr>
              <a:t>находящихся в собственности, независимо от времени и места приобретения (любой субъект РФ и государство). </a:t>
            </a:r>
          </a:p>
          <a:p>
            <a:pPr marL="285750" indent="-285750">
              <a:buFontTx/>
              <a:buChar char="-"/>
            </a:pPr>
            <a:r>
              <a:rPr lang="ru-RU" sz="1400" dirty="0" smtClean="0">
                <a:latin typeface="+mn-lt"/>
                <a:ea typeface="Calibri" panose="020F0502020204030204" pitchFamily="34" charset="0"/>
                <a:cs typeface="Times New Roman" panose="02020603050405020304" pitchFamily="18" charset="0"/>
              </a:rPr>
              <a:t>переданные в пользование по доверенности, </a:t>
            </a:r>
          </a:p>
          <a:p>
            <a:pPr marL="285750" indent="-285750">
              <a:buFontTx/>
              <a:buChar char="-"/>
            </a:pPr>
            <a:r>
              <a:rPr lang="ru-RU" sz="1400" dirty="0" smtClean="0">
                <a:latin typeface="+mn-lt"/>
                <a:ea typeface="Calibri" panose="020F0502020204030204" pitchFamily="34" charset="0"/>
                <a:cs typeface="Times New Roman" panose="02020603050405020304" pitchFamily="18" charset="0"/>
              </a:rPr>
              <a:t>находящиеся в угоне, </a:t>
            </a:r>
          </a:p>
          <a:p>
            <a:pPr marL="285750" indent="-285750">
              <a:buFontTx/>
              <a:buChar char="-"/>
            </a:pPr>
            <a:r>
              <a:rPr lang="ru-RU" sz="1400" dirty="0" smtClean="0">
                <a:latin typeface="+mn-lt"/>
                <a:ea typeface="Calibri" panose="020F0502020204030204" pitchFamily="34" charset="0"/>
                <a:cs typeface="Times New Roman" panose="02020603050405020304" pitchFamily="18" charset="0"/>
              </a:rPr>
              <a:t> в залоге у банка, </a:t>
            </a:r>
          </a:p>
          <a:p>
            <a:pPr marL="285750" indent="-285750">
              <a:buFontTx/>
              <a:buChar char="-"/>
            </a:pPr>
            <a:r>
              <a:rPr lang="ru-RU" sz="1400" dirty="0" smtClean="0">
                <a:latin typeface="+mn-lt"/>
                <a:ea typeface="Calibri" panose="020F0502020204030204" pitchFamily="34" charset="0"/>
                <a:cs typeface="Times New Roman" panose="02020603050405020304" pitchFamily="18" charset="0"/>
              </a:rPr>
              <a:t>полностью негодные к эксплуатации, </a:t>
            </a:r>
          </a:p>
          <a:p>
            <a:pPr marL="285750" indent="-285750">
              <a:buFontTx/>
              <a:buChar char="-"/>
            </a:pPr>
            <a:r>
              <a:rPr lang="ru-RU" sz="1400" dirty="0" smtClean="0">
                <a:latin typeface="+mn-lt"/>
                <a:ea typeface="Calibri" panose="020F0502020204030204" pitchFamily="34" charset="0"/>
                <a:cs typeface="Times New Roman" panose="02020603050405020304" pitchFamily="18" charset="0"/>
              </a:rPr>
              <a:t>снятые с регистрационного учета, но не утилизированные.</a:t>
            </a:r>
          </a:p>
          <a:p>
            <a:pPr algn="just"/>
            <a:endParaRPr lang="ru-RU" sz="1400" b="1" dirty="0" smtClean="0">
              <a:solidFill>
                <a:srgbClr val="FF0000"/>
              </a:solidFill>
              <a:latin typeface="+mn-lt"/>
              <a:ea typeface="Times New Roman" panose="02020603050405020304" pitchFamily="18" charset="0"/>
              <a:cs typeface="Calibri" panose="020F0502020204030204" pitchFamily="34" charset="0"/>
            </a:endParaRPr>
          </a:p>
          <a:p>
            <a:pPr algn="just"/>
            <a:endParaRPr lang="ru-RU" sz="1400" b="1" dirty="0" smtClean="0">
              <a:solidFill>
                <a:srgbClr val="FF0000"/>
              </a:solidFill>
              <a:latin typeface="+mn-lt"/>
              <a:ea typeface="Times New Roman" panose="02020603050405020304" pitchFamily="18" charset="0"/>
              <a:cs typeface="Calibri" panose="020F0502020204030204" pitchFamily="34" charset="0"/>
            </a:endParaRPr>
          </a:p>
          <a:p>
            <a:pPr algn="just"/>
            <a:r>
              <a:rPr lang="ru-RU" sz="1400" b="1" dirty="0" smtClean="0">
                <a:solidFill>
                  <a:srgbClr val="FF0000"/>
                </a:solidFill>
                <a:latin typeface="+mn-lt"/>
                <a:ea typeface="Times New Roman" panose="02020603050405020304" pitchFamily="18" charset="0"/>
                <a:cs typeface="Calibri" panose="020F0502020204030204" pitchFamily="34" charset="0"/>
              </a:rPr>
              <a:t>! </a:t>
            </a:r>
            <a:r>
              <a:rPr lang="ru-RU" sz="1400" dirty="0" smtClean="0">
                <a:latin typeface="+mn-lt"/>
              </a:rPr>
              <a:t>Если на 31.12.2016г. транспортное средство уже было отчуждено и зарегистрировано на имя покупателя, то его отражать не следует. При этом в разделе справки «Сведения о доходах» следует указать доход от продажи транспортного средства, в том числе по схеме "трейд-ин".</a:t>
            </a:r>
            <a:endParaRPr lang="ru-RU" sz="1400" dirty="0">
              <a:latin typeface="+mn-lt"/>
            </a:endParaRPr>
          </a:p>
        </p:txBody>
      </p:sp>
      <p:sp>
        <p:nvSpPr>
          <p:cNvPr id="4" name="Номер слайда 3"/>
          <p:cNvSpPr>
            <a:spLocks noGrp="1"/>
          </p:cNvSpPr>
          <p:nvPr>
            <p:ph type="sldNum" sz="quarter" idx="10"/>
          </p:nvPr>
        </p:nvSpPr>
        <p:spPr/>
        <p:txBody>
          <a:bodyPr/>
          <a:lstStyle/>
          <a:p>
            <a:fld id="{12F1B6DA-819A-4D98-AC67-269D4113AE11}" type="slidenum">
              <a:rPr lang="ru-RU" smtClean="0"/>
              <a:t>14</a:t>
            </a:fld>
            <a:endParaRPr lang="ru-RU"/>
          </a:p>
        </p:txBody>
      </p:sp>
    </p:spTree>
    <p:extLst>
      <p:ext uri="{BB962C8B-B14F-4D97-AF65-F5344CB8AC3E}">
        <p14:creationId xmlns:p14="http://schemas.microsoft.com/office/powerpoint/2010/main" val="15998510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400" b="1" dirty="0" smtClean="0">
                <a:latin typeface="+mn-lt"/>
              </a:rPr>
              <a:t>Сведения о счетах в банках и иных кредитных организация представляются по состоянию на </a:t>
            </a:r>
            <a:r>
              <a:rPr lang="ru-RU" sz="1400" b="1" u="sng" dirty="0" smtClean="0">
                <a:latin typeface="+mn-lt"/>
              </a:rPr>
              <a:t>31 декабря 2016 года</a:t>
            </a:r>
          </a:p>
          <a:p>
            <a:pPr algn="just">
              <a:spcAft>
                <a:spcPts val="0"/>
              </a:spcAft>
            </a:pPr>
            <a:endParaRPr lang="ru-RU" sz="1400" dirty="0" smtClean="0">
              <a:latin typeface="+mn-lt"/>
              <a:ea typeface="Times New Roman" panose="02020603050405020304" pitchFamily="18" charset="0"/>
              <a:cs typeface="Calibri" panose="020F0502020204030204" pitchFamily="34" charset="0"/>
            </a:endParaRPr>
          </a:p>
          <a:p>
            <a:pPr algn="just">
              <a:spcAft>
                <a:spcPts val="0"/>
              </a:spcAft>
            </a:pPr>
            <a:r>
              <a:rPr lang="ru-RU" sz="1400" dirty="0" smtClean="0">
                <a:latin typeface="+mn-lt"/>
                <a:ea typeface="Times New Roman" panose="02020603050405020304" pitchFamily="18" charset="0"/>
                <a:cs typeface="Calibri" panose="020F0502020204030204" pitchFamily="34" charset="0"/>
              </a:rPr>
              <a:t>Указывается информация </a:t>
            </a:r>
            <a:r>
              <a:rPr lang="ru-RU" sz="1400" b="1" dirty="0" smtClean="0">
                <a:solidFill>
                  <a:srgbClr val="FF0000"/>
                </a:solidFill>
                <a:latin typeface="+mn-lt"/>
                <a:ea typeface="Times New Roman" panose="02020603050405020304" pitchFamily="18" charset="0"/>
                <a:cs typeface="Calibri" panose="020F0502020204030204" pitchFamily="34" charset="0"/>
              </a:rPr>
              <a:t>обо всех счетах</a:t>
            </a:r>
            <a:r>
              <a:rPr lang="ru-RU" sz="1400" dirty="0" smtClean="0">
                <a:latin typeface="+mn-lt"/>
                <a:ea typeface="Times New Roman" panose="02020603050405020304" pitchFamily="18" charset="0"/>
                <a:cs typeface="Calibri" panose="020F0502020204030204" pitchFamily="34" charset="0"/>
              </a:rPr>
              <a:t>, открытых по состоянию на отчетную дату, вне зависимости от цели их открытия и использования.</a:t>
            </a:r>
          </a:p>
          <a:p>
            <a:pPr algn="just"/>
            <a:endParaRPr lang="ru-RU" sz="1400" b="0" i="0" u="none" strike="noStrike" baseline="0" dirty="0" smtClean="0">
              <a:latin typeface="Times New Roman"/>
            </a:endParaRPr>
          </a:p>
          <a:p>
            <a:pPr algn="just"/>
            <a:r>
              <a:rPr lang="ru-RU" sz="1400" b="1" i="0" u="none" strike="noStrike" baseline="0" dirty="0" smtClean="0">
                <a:latin typeface="Times New Roman"/>
              </a:rPr>
              <a:t>! Указываются вид счета (депозитный, текущий, расчетный, ссудный и другие) и валюта счета.</a:t>
            </a:r>
          </a:p>
          <a:p>
            <a:endParaRPr lang="ru-RU" sz="14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u="sng" dirty="0" smtClean="0">
                <a:latin typeface="+mn-lt"/>
              </a:rPr>
              <a:t>Подлежит указанию</a:t>
            </a:r>
            <a:r>
              <a:rPr lang="ru-RU" sz="1400" b="1" dirty="0" smtClean="0">
                <a:latin typeface="+mn-lt"/>
              </a:rPr>
              <a:t> </a:t>
            </a:r>
            <a:r>
              <a:rPr lang="ru-RU" sz="1400" dirty="0" smtClean="0">
                <a:latin typeface="+mn-lt"/>
              </a:rPr>
              <a:t>информация </a:t>
            </a:r>
            <a:r>
              <a:rPr lang="ru-RU" sz="1400" b="1" u="sng" dirty="0" smtClean="0">
                <a:latin typeface="+mn-lt"/>
              </a:rPr>
              <a:t>о счетах пластиковых карт</a:t>
            </a:r>
            <a:r>
              <a:rPr lang="ru-RU" sz="1400" dirty="0" smtClean="0">
                <a:latin typeface="+mn-lt"/>
              </a:rPr>
              <a:t> даже в случаях </a:t>
            </a:r>
            <a:r>
              <a:rPr lang="ru-RU" sz="1400" b="1" dirty="0" smtClean="0">
                <a:latin typeface="+mn-lt"/>
              </a:rPr>
              <a:t>окончания срока действия этих карт (их блокировки)</a:t>
            </a:r>
            <a:r>
              <a:rPr lang="ru-RU" sz="1400" dirty="0" smtClean="0">
                <a:latin typeface="+mn-lt"/>
              </a:rPr>
              <a:t>, если счет данной карты не был закрыт банком или иной кредитной организацией по письменному заявлению держателя карты</a:t>
            </a:r>
          </a:p>
          <a:p>
            <a:endParaRPr lang="ru-RU" sz="1400" kern="1200" dirty="0" smtClean="0">
              <a:solidFill>
                <a:schemeClr val="tx1"/>
              </a:solidFill>
              <a:effectLst/>
              <a:latin typeface="+mn-lt"/>
              <a:ea typeface="+mn-ea"/>
              <a:cs typeface="+mn-cs"/>
            </a:endParaRPr>
          </a:p>
          <a:p>
            <a:r>
              <a:rPr lang="ru-RU" sz="1400" b="1" u="sng" dirty="0" smtClean="0">
                <a:latin typeface="+mn-lt"/>
                <a:ea typeface="Times New Roman" panose="02020603050405020304" pitchFamily="18" charset="0"/>
                <a:cs typeface="Calibri" panose="020F0502020204030204" pitchFamily="34" charset="0"/>
              </a:rPr>
              <a:t>Не указываются:</a:t>
            </a:r>
          </a:p>
          <a:p>
            <a:pPr marL="171450" indent="-171450">
              <a:buFontTx/>
              <a:buChar char="-"/>
            </a:pPr>
            <a:r>
              <a:rPr lang="ru-RU" sz="1400" dirty="0" smtClean="0">
                <a:latin typeface="+mn-lt"/>
                <a:ea typeface="Times New Roman" panose="02020603050405020304" pitchFamily="18" charset="0"/>
                <a:cs typeface="Calibri" panose="020F0502020204030204" pitchFamily="34" charset="0"/>
              </a:rPr>
              <a:t>сведения о размещении денежных средств в различных электронных платежных системах</a:t>
            </a:r>
          </a:p>
          <a:p>
            <a:pPr marL="171450" indent="-171450">
              <a:buFontTx/>
              <a:buChar char="-"/>
            </a:pPr>
            <a:r>
              <a:rPr lang="ru-RU" sz="1400" dirty="0" smtClean="0">
                <a:latin typeface="+mn-lt"/>
                <a:ea typeface="Times New Roman" panose="02020603050405020304" pitchFamily="18" charset="0"/>
                <a:cs typeface="Calibri" panose="020F0502020204030204" pitchFamily="34" charset="0"/>
              </a:rPr>
              <a:t>специальный избирательный счет, открытый в соответствии с Федеральным законом от 12.06.2002г. N 67-ФЗ "Об основных гарантиях избирательных прав и права на участие в референдуме граждан РФ".</a:t>
            </a:r>
          </a:p>
          <a:p>
            <a:pPr marL="0" indent="0">
              <a:buFontTx/>
              <a:buNone/>
            </a:pPr>
            <a:r>
              <a:rPr lang="ru-RU" sz="1400" kern="1200" dirty="0" smtClean="0">
                <a:solidFill>
                  <a:schemeClr val="tx1"/>
                </a:solidFill>
                <a:effectLst/>
                <a:latin typeface="+mn-lt"/>
                <a:ea typeface="+mn-ea"/>
                <a:cs typeface="+mn-cs"/>
              </a:rPr>
              <a:t>- сведения о счетах в банках и иных кредитных организациях, которые по состоянию на отчетную дату закрыты.</a:t>
            </a:r>
            <a:endParaRPr lang="ru-RU" sz="1400" kern="1200" dirty="0" smtClean="0">
              <a:solidFill>
                <a:schemeClr val="tx1"/>
              </a:solidFill>
              <a:effectLst/>
              <a:latin typeface="+mn-lt"/>
              <a:ea typeface="+mn-ea"/>
              <a:cs typeface="Calibri" panose="020F0502020204030204" pitchFamily="34" charset="0"/>
            </a:endParaRPr>
          </a:p>
          <a:p>
            <a:pPr marL="285750" indent="-285750">
              <a:buFontTx/>
              <a:buChar char="-"/>
            </a:pPr>
            <a:endParaRPr lang="ru-RU" sz="1400" kern="1200" dirty="0" smtClean="0">
              <a:solidFill>
                <a:schemeClr val="tx1"/>
              </a:solidFill>
              <a:effectLst/>
              <a:latin typeface="+mn-lt"/>
              <a:ea typeface="+mn-ea"/>
              <a:cs typeface="Calibri" panose="020F0502020204030204" pitchFamily="34" charset="0"/>
            </a:endParaRPr>
          </a:p>
          <a:p>
            <a:pPr marL="0" indent="0">
              <a:buFontTx/>
              <a:buNone/>
            </a:pPr>
            <a:r>
              <a:rPr lang="ru-RU" sz="1400" dirty="0" smtClean="0">
                <a:latin typeface="+mn-lt"/>
                <a:ea typeface="Times New Roman" panose="02020603050405020304" pitchFamily="18" charset="0"/>
                <a:cs typeface="Calibri" panose="020F0502020204030204" pitchFamily="34" charset="0"/>
              </a:rPr>
              <a:t>Графа «Сумма поступивших на счет денежных средств» заполняется только в случае, если общая сумма денежных поступлений на счет за 2016 год </a:t>
            </a:r>
            <a:r>
              <a:rPr lang="ru-RU" sz="1400" b="1" dirty="0" smtClean="0">
                <a:solidFill>
                  <a:srgbClr val="FF0000"/>
                </a:solidFill>
                <a:latin typeface="+mn-lt"/>
                <a:ea typeface="Times New Roman" panose="02020603050405020304" pitchFamily="18" charset="0"/>
                <a:cs typeface="Calibri" panose="020F0502020204030204" pitchFamily="34" charset="0"/>
              </a:rPr>
              <a:t>превышает общий доход служащего и его супруги (супруга) за 2016, 2015 и 2014 годы </a:t>
            </a:r>
          </a:p>
          <a:p>
            <a:pPr indent="342900" algn="just">
              <a:spcAft>
                <a:spcPts val="0"/>
              </a:spcAft>
            </a:pPr>
            <a:endParaRPr lang="ru-RU" sz="1400" dirty="0" smtClean="0">
              <a:latin typeface="+mn-lt"/>
              <a:ea typeface="Times New Roman" panose="02020603050405020304" pitchFamily="18" charset="0"/>
              <a:cs typeface="Calibri" panose="020F0502020204030204" pitchFamily="34" charset="0"/>
            </a:endParaRPr>
          </a:p>
          <a:p>
            <a:pPr algn="just">
              <a:spcAft>
                <a:spcPts val="0"/>
              </a:spcAft>
            </a:pPr>
            <a:r>
              <a:rPr lang="ru-RU" sz="1400" b="1" dirty="0" smtClean="0">
                <a:latin typeface="+mn-lt"/>
                <a:ea typeface="Times New Roman" panose="02020603050405020304" pitchFamily="18" charset="0"/>
                <a:cs typeface="Calibri" panose="020F0502020204030204" pitchFamily="34" charset="0"/>
              </a:rPr>
              <a:t>В этом случае к справке прилагается выписка о движении денежных средств по данному счету за 2016 год и является </a:t>
            </a:r>
            <a:r>
              <a:rPr lang="ru-RU" sz="1400" b="1" dirty="0" err="1" smtClean="0">
                <a:latin typeface="+mn-lt"/>
                <a:ea typeface="Times New Roman" panose="02020603050405020304" pitchFamily="18" charset="0"/>
                <a:cs typeface="Calibri" panose="020F0502020204030204" pitchFamily="34" charset="0"/>
              </a:rPr>
              <a:t>неотъемлимой</a:t>
            </a:r>
            <a:r>
              <a:rPr lang="ru-RU" sz="1400" b="1" dirty="0" smtClean="0">
                <a:latin typeface="+mn-lt"/>
                <a:ea typeface="Times New Roman" panose="02020603050405020304" pitchFamily="18" charset="0"/>
                <a:cs typeface="Calibri" panose="020F0502020204030204" pitchFamily="34" charset="0"/>
              </a:rPr>
              <a:t> частью справки. </a:t>
            </a:r>
            <a:br>
              <a:rPr lang="ru-RU" sz="1400" b="1" dirty="0" smtClean="0">
                <a:latin typeface="+mn-lt"/>
                <a:ea typeface="Times New Roman" panose="02020603050405020304" pitchFamily="18" charset="0"/>
                <a:cs typeface="Calibri" panose="020F0502020204030204" pitchFamily="34" charset="0"/>
              </a:rPr>
            </a:br>
            <a:r>
              <a:rPr lang="ru-RU" sz="1400" b="1" dirty="0" smtClean="0">
                <a:latin typeface="+mn-lt"/>
                <a:ea typeface="Times New Roman" panose="02020603050405020304" pitchFamily="18" charset="0"/>
                <a:cs typeface="Calibri" panose="020F0502020204030204" pitchFamily="34" charset="0"/>
              </a:rPr>
              <a:t>При этом в данной графе следует сделать специальную пометку "Выписка от ________ N _____ прилагается на ____ л.".</a:t>
            </a:r>
          </a:p>
          <a:p>
            <a:pPr indent="342900" algn="just">
              <a:spcAft>
                <a:spcPts val="0"/>
              </a:spcAft>
            </a:pPr>
            <a:endParaRPr lang="ru-RU" sz="1400" dirty="0" smtClean="0">
              <a:latin typeface="+mn-lt"/>
              <a:ea typeface="Times New Roman" panose="02020603050405020304" pitchFamily="18" charset="0"/>
              <a:cs typeface="Calibri" panose="020F0502020204030204" pitchFamily="34" charset="0"/>
            </a:endParaRPr>
          </a:p>
          <a:p>
            <a:endParaRPr lang="ru-RU" sz="14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12F1B6DA-819A-4D98-AC67-269D4113AE11}" type="slidenum">
              <a:rPr lang="ru-RU" smtClean="0"/>
              <a:t>15</a:t>
            </a:fld>
            <a:endParaRPr lang="ru-RU"/>
          </a:p>
        </p:txBody>
      </p:sp>
    </p:spTree>
    <p:extLst>
      <p:ext uri="{BB962C8B-B14F-4D97-AF65-F5344CB8AC3E}">
        <p14:creationId xmlns:p14="http://schemas.microsoft.com/office/powerpoint/2010/main" val="1659608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t>Сведения представляются по состоянию на </a:t>
            </a:r>
            <a:r>
              <a:rPr lang="ru-RU" sz="1200" b="1" u="sng" dirty="0" smtClean="0"/>
              <a:t>31 декабря 2016 года</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В </a:t>
            </a:r>
            <a:r>
              <a:rPr lang="ru-RU" sz="1200" u="none" strike="noStrike" kern="1200" dirty="0" smtClean="0">
                <a:solidFill>
                  <a:schemeClr val="tx1"/>
                </a:solidFill>
                <a:effectLst/>
                <a:latin typeface="+mn-lt"/>
                <a:ea typeface="+mn-ea"/>
                <a:cs typeface="+mn-cs"/>
                <a:hlinkClick r:id="rId3"/>
              </a:rPr>
              <a:t>графе</a:t>
            </a:r>
            <a:r>
              <a:rPr lang="ru-RU" sz="1200" kern="1200" dirty="0" smtClean="0">
                <a:solidFill>
                  <a:schemeClr val="tx1"/>
                </a:solidFill>
                <a:effectLst/>
                <a:latin typeface="+mn-lt"/>
                <a:ea typeface="+mn-ea"/>
                <a:cs typeface="+mn-cs"/>
              </a:rPr>
              <a:t> "Наименование и организационно-правовая форма организации" указываются полное или сокращенное официальное наименование организации и ее организационно-правовая форма (акционерное общество, общество с ограниченной ответственностью, товарищество, производственный кооператив, фонд, крестьянско-фермерское хозяйство и другие).</a:t>
            </a:r>
          </a:p>
          <a:p>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В случае если служащий является учредителем организации, то данную информацию также необходимо отразить.</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Уставный капитал указывается согласно учредительным документам организации </a:t>
            </a:r>
            <a:r>
              <a:rPr lang="ru-RU" sz="1200" b="1" kern="1200" dirty="0" smtClean="0">
                <a:solidFill>
                  <a:schemeClr val="tx1"/>
                </a:solidFill>
                <a:effectLst/>
                <a:latin typeface="+mn-lt"/>
                <a:ea typeface="+mn-ea"/>
                <a:cs typeface="+mn-cs"/>
              </a:rPr>
              <a:t>по состоянию на отчетную дату</a:t>
            </a:r>
            <a:r>
              <a:rPr lang="ru-RU" sz="1200" kern="1200" dirty="0" smtClean="0">
                <a:solidFill>
                  <a:schemeClr val="tx1"/>
                </a:solidFill>
                <a:effectLst/>
                <a:latin typeface="+mn-lt"/>
                <a:ea typeface="+mn-ea"/>
                <a:cs typeface="+mn-cs"/>
              </a:rPr>
              <a:t>. </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Если законодательством не предусмотрено формирование уставного капитала, то указывается "0 руб.".</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Доля участия выражается в процентах от уставного капитала. Для акционерных обществ указываются также номинальная стоимость и количество акций.</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p>
          <a:p>
            <a:r>
              <a:rPr lang="ru-RU" sz="1200" b="1" u="sng" kern="1200" dirty="0" smtClean="0">
                <a:solidFill>
                  <a:schemeClr val="tx1"/>
                </a:solidFill>
                <a:effectLst/>
                <a:latin typeface="+mn-lt"/>
                <a:ea typeface="+mn-ea"/>
                <a:cs typeface="+mn-cs"/>
              </a:rPr>
              <a:t>К иным ценным бумагам </a:t>
            </a:r>
            <a:r>
              <a:rPr lang="ru-RU" sz="1200" kern="1200" dirty="0" smtClean="0">
                <a:solidFill>
                  <a:schemeClr val="tx1"/>
                </a:solidFill>
                <a:effectLst/>
                <a:latin typeface="+mn-lt"/>
                <a:ea typeface="+mn-ea"/>
                <a:cs typeface="+mn-cs"/>
              </a:rPr>
              <a:t>относятся вексель, закладная, инвестиционный пай паевого инвестиционного фонда, коносамент, облигация, чек, сберегательный сертификат, и иные ценные бумаги, названные в таком качестве в законе или признанные таковыми в установленном законом порядке, а также ценные бумаги иностранных эмитентов.</a:t>
            </a:r>
          </a:p>
          <a:p>
            <a:endParaRPr lang="ru-RU" sz="1200" u="sng" kern="1200" dirty="0" smtClean="0">
              <a:solidFill>
                <a:schemeClr val="tx1"/>
              </a:solidFill>
              <a:effectLst/>
              <a:latin typeface="+mn-lt"/>
              <a:ea typeface="+mn-ea"/>
              <a:cs typeface="+mn-cs"/>
            </a:endParaRPr>
          </a:p>
          <a:p>
            <a:r>
              <a:rPr lang="ru-RU" sz="1200" u="sng" kern="1200" dirty="0" smtClean="0">
                <a:solidFill>
                  <a:schemeClr val="tx1"/>
                </a:solidFill>
                <a:effectLst/>
                <a:latin typeface="+mn-lt"/>
                <a:ea typeface="+mn-ea"/>
                <a:cs typeface="+mn-cs"/>
              </a:rPr>
              <a:t>Государственный сертификат на материнский (семейный) капитал </a:t>
            </a:r>
            <a:r>
              <a:rPr lang="ru-RU" sz="1200" b="1" kern="1200" dirty="0" smtClean="0">
                <a:solidFill>
                  <a:schemeClr val="tx1"/>
                </a:solidFill>
                <a:effectLst/>
                <a:latin typeface="+mn-lt"/>
                <a:ea typeface="+mn-ea"/>
                <a:cs typeface="+mn-cs"/>
              </a:rPr>
              <a:t>не является ценной бумагой </a:t>
            </a:r>
            <a:r>
              <a:rPr lang="ru-RU" sz="1200" kern="1200" dirty="0" smtClean="0">
                <a:solidFill>
                  <a:schemeClr val="tx1"/>
                </a:solidFill>
                <a:effectLst/>
                <a:latin typeface="+mn-lt"/>
                <a:ea typeface="+mn-ea"/>
                <a:cs typeface="+mn-cs"/>
              </a:rPr>
              <a:t>и не подлежит указанию в данном разделе.</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Указываются все ценные бумаги по видам (облигации, векселя и другие), за исключением акций, указанных в </a:t>
            </a:r>
            <a:r>
              <a:rPr lang="ru-RU" sz="1200" u="none" strike="noStrike" kern="1200" dirty="0" smtClean="0">
                <a:solidFill>
                  <a:schemeClr val="tx1"/>
                </a:solidFill>
                <a:effectLst/>
                <a:latin typeface="+mn-lt"/>
                <a:ea typeface="+mn-ea"/>
                <a:cs typeface="+mn-cs"/>
                <a:hlinkClick r:id="rId4"/>
              </a:rPr>
              <a:t>подразделе 5.1</a:t>
            </a:r>
            <a:r>
              <a:rPr lang="ru-RU" sz="1200" kern="1200" dirty="0" smtClean="0">
                <a:solidFill>
                  <a:schemeClr val="tx1"/>
                </a:solidFill>
                <a:effectLst/>
                <a:latin typeface="+mn-lt"/>
                <a:ea typeface="+mn-ea"/>
                <a:cs typeface="+mn-cs"/>
              </a:rPr>
              <a:t>.</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В </a:t>
            </a:r>
            <a:r>
              <a:rPr lang="ru-RU" sz="1200" u="none" strike="noStrike" kern="1200" dirty="0" smtClean="0">
                <a:solidFill>
                  <a:schemeClr val="tx1"/>
                </a:solidFill>
                <a:effectLst/>
                <a:latin typeface="+mn-lt"/>
                <a:ea typeface="+mn-ea"/>
                <a:cs typeface="+mn-cs"/>
                <a:hlinkClick r:id="rId5"/>
              </a:rPr>
              <a:t>графе</a:t>
            </a:r>
            <a:r>
              <a:rPr lang="ru-RU" sz="1200" kern="1200" dirty="0" smtClean="0">
                <a:solidFill>
                  <a:schemeClr val="tx1"/>
                </a:solidFill>
                <a:effectLst/>
                <a:latin typeface="+mn-lt"/>
                <a:ea typeface="+mn-ea"/>
                <a:cs typeface="+mn-cs"/>
              </a:rPr>
              <a:t> "Общая стоимость" указывается общая стоимость ценных бумаг данного вида исходя из стоимости их приобретения (если ее нельзя определить - исходя из рыночной стоимости или номинальной стоимости). </a:t>
            </a:r>
          </a:p>
          <a:p>
            <a:r>
              <a:rPr lang="ru-RU" sz="1200" kern="1200" dirty="0" smtClean="0">
                <a:solidFill>
                  <a:schemeClr val="tx1"/>
                </a:solidFill>
                <a:effectLst/>
                <a:latin typeface="+mn-lt"/>
                <a:ea typeface="+mn-ea"/>
                <a:cs typeface="+mn-cs"/>
              </a:rPr>
              <a:t>Для обязательств, выраженных в иностранной валюте, стоимость указывается в рублях по курсу Банка России на отчетную дату. Сведения об официальных курсах валют на заданную дату, устанавливаемые Центральным банком Российской Федерации, размещены на его официальном сайте: http://www.cbr.ru/currency_base/daily.aspx.</a:t>
            </a:r>
          </a:p>
          <a:p>
            <a:endParaRPr lang="ru-RU" dirty="0"/>
          </a:p>
        </p:txBody>
      </p:sp>
      <p:sp>
        <p:nvSpPr>
          <p:cNvPr id="4" name="Номер слайда 3"/>
          <p:cNvSpPr>
            <a:spLocks noGrp="1"/>
          </p:cNvSpPr>
          <p:nvPr>
            <p:ph type="sldNum" sz="quarter" idx="10"/>
          </p:nvPr>
        </p:nvSpPr>
        <p:spPr/>
        <p:txBody>
          <a:bodyPr/>
          <a:lstStyle/>
          <a:p>
            <a:fld id="{12F1B6DA-819A-4D98-AC67-269D4113AE11}" type="slidenum">
              <a:rPr lang="ru-RU" smtClean="0"/>
              <a:t>16</a:t>
            </a:fld>
            <a:endParaRPr lang="ru-RU"/>
          </a:p>
        </p:txBody>
      </p:sp>
    </p:spTree>
    <p:extLst>
      <p:ext uri="{BB962C8B-B14F-4D97-AF65-F5344CB8AC3E}">
        <p14:creationId xmlns:p14="http://schemas.microsoft.com/office/powerpoint/2010/main" val="3121767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just" defTabSz="914400" rtl="0" eaLnBrk="1" fontAlgn="auto" latinLnBrk="0" hangingPunct="1">
              <a:lnSpc>
                <a:spcPct val="120000"/>
              </a:lnSpc>
              <a:spcBef>
                <a:spcPts val="0"/>
              </a:spcBef>
              <a:spcAft>
                <a:spcPts val="0"/>
              </a:spcAft>
              <a:buClrTx/>
              <a:buSzTx/>
              <a:buFontTx/>
              <a:buNone/>
              <a:tabLst/>
              <a:defRPr/>
            </a:pPr>
            <a:r>
              <a:rPr lang="ru-RU" sz="1400" dirty="0" smtClean="0">
                <a:latin typeface="+mn-lt"/>
                <a:ea typeface="Times New Roman" panose="02020603050405020304" pitchFamily="18" charset="0"/>
                <a:cs typeface="Calibri" panose="020F0502020204030204" pitchFamily="34" charset="0"/>
              </a:rPr>
              <a:t>Указывается недвижимое имущество (муниципальное, ведомственное, арендованное),  находящееся во временном пользовании, а также основание пользования (договор аренды, фактическое предоставление и</a:t>
            </a:r>
            <a:r>
              <a:rPr lang="ru-RU" sz="1400" baseline="0" dirty="0" smtClean="0">
                <a:latin typeface="+mn-lt"/>
                <a:ea typeface="Times New Roman" panose="02020603050405020304" pitchFamily="18" charset="0"/>
                <a:cs typeface="Calibri" panose="020F0502020204030204" pitchFamily="34" charset="0"/>
              </a:rPr>
              <a:t> </a:t>
            </a:r>
            <a:r>
              <a:rPr lang="ru-RU" sz="1400" dirty="0" smtClean="0">
                <a:latin typeface="+mn-lt"/>
                <a:ea typeface="Times New Roman" panose="02020603050405020304" pitchFamily="18" charset="0"/>
                <a:cs typeface="Calibri" panose="020F0502020204030204" pitchFamily="34" charset="0"/>
              </a:rPr>
              <a:t>другие) </a:t>
            </a:r>
            <a:br>
              <a:rPr lang="ru-RU" sz="1400" dirty="0" smtClean="0">
                <a:latin typeface="+mn-lt"/>
                <a:ea typeface="Times New Roman" panose="02020603050405020304" pitchFamily="18" charset="0"/>
                <a:cs typeface="Calibri" panose="020F0502020204030204" pitchFamily="34" charset="0"/>
              </a:rPr>
            </a:br>
            <a:r>
              <a:rPr lang="ru-RU" sz="1400" dirty="0" smtClean="0">
                <a:latin typeface="+mn-lt"/>
                <a:ea typeface="Times New Roman" panose="02020603050405020304" pitchFamily="18" charset="0"/>
                <a:cs typeface="Calibri" panose="020F0502020204030204" pitchFamily="34" charset="0"/>
              </a:rPr>
              <a:t>на отчетную дату  </a:t>
            </a:r>
            <a:r>
              <a:rPr lang="ru-RU" sz="1400" b="1" dirty="0" smtClean="0">
                <a:solidFill>
                  <a:srgbClr val="FF0000"/>
                </a:solidFill>
                <a:latin typeface="+mn-lt"/>
                <a:ea typeface="Times New Roman" panose="02020603050405020304" pitchFamily="18" charset="0"/>
                <a:cs typeface="Calibri" panose="020F0502020204030204" pitchFamily="34" charset="0"/>
              </a:rPr>
              <a:t>-  31 декабря 2016 года</a:t>
            </a:r>
            <a:r>
              <a:rPr lang="ru-RU" sz="1400" dirty="0" smtClean="0">
                <a:solidFill>
                  <a:srgbClr val="FF0000"/>
                </a:solidFill>
                <a:latin typeface="+mn-lt"/>
                <a:ea typeface="Times New Roman" panose="02020603050405020304" pitchFamily="18" charset="0"/>
                <a:cs typeface="Calibri" panose="020F0502020204030204" pitchFamily="34" charset="0"/>
              </a:rPr>
              <a:t>.</a:t>
            </a:r>
          </a:p>
          <a:p>
            <a:pPr algn="just">
              <a:lnSpc>
                <a:spcPct val="120000"/>
              </a:lnSpc>
              <a:spcAft>
                <a:spcPts val="0"/>
              </a:spcAft>
            </a:pPr>
            <a:endParaRPr lang="ru-RU" sz="1400" b="1" dirty="0" smtClean="0">
              <a:solidFill>
                <a:srgbClr val="FF0000"/>
              </a:solidFill>
              <a:latin typeface="+mn-lt"/>
              <a:ea typeface="Times New Roman" panose="02020603050405020304" pitchFamily="18" charset="0"/>
              <a:cs typeface="Calibri" panose="020F0502020204030204" pitchFamily="34" charset="0"/>
            </a:endParaRPr>
          </a:p>
          <a:p>
            <a:pPr algn="just">
              <a:lnSpc>
                <a:spcPct val="100000"/>
              </a:lnSpc>
              <a:spcAft>
                <a:spcPts val="0"/>
              </a:spcAft>
            </a:pPr>
            <a:r>
              <a:rPr lang="ru-RU" sz="1400" b="1" dirty="0" smtClean="0">
                <a:solidFill>
                  <a:srgbClr val="FF0000"/>
                </a:solidFill>
                <a:latin typeface="+mn-lt"/>
                <a:ea typeface="Times New Roman" panose="02020603050405020304" pitchFamily="18" charset="0"/>
                <a:cs typeface="Calibri" panose="020F0502020204030204" pitchFamily="34" charset="0"/>
              </a:rPr>
              <a:t>! </a:t>
            </a:r>
            <a:r>
              <a:rPr lang="ru-RU" sz="1400" b="1" u="sng" dirty="0" smtClean="0">
                <a:latin typeface="+mn-lt"/>
                <a:ea typeface="Times New Roman" panose="02020603050405020304" pitchFamily="18" charset="0"/>
                <a:cs typeface="Calibri" panose="020F0502020204030204" pitchFamily="34" charset="0"/>
              </a:rPr>
              <a:t>Указанию подлежат</a:t>
            </a:r>
            <a:r>
              <a:rPr lang="ru-RU" sz="1400" b="1" dirty="0" smtClean="0">
                <a:latin typeface="+mn-lt"/>
                <a:ea typeface="Times New Roman" panose="02020603050405020304" pitchFamily="18" charset="0"/>
                <a:cs typeface="Calibri" panose="020F0502020204030204" pitchFamily="34" charset="0"/>
              </a:rPr>
              <a:t> </a:t>
            </a:r>
            <a:r>
              <a:rPr lang="ru-RU" sz="1400" dirty="0" smtClean="0">
                <a:latin typeface="+mn-lt"/>
                <a:ea typeface="Times New Roman" panose="02020603050405020304" pitchFamily="18" charset="0"/>
                <a:cs typeface="Calibri" panose="020F0502020204030204" pitchFamily="34" charset="0"/>
              </a:rPr>
              <a:t>сведения о объектах недвижимости: </a:t>
            </a:r>
          </a:p>
          <a:p>
            <a:pPr algn="just">
              <a:lnSpc>
                <a:spcPct val="100000"/>
              </a:lnSpc>
            </a:pPr>
            <a:endParaRPr lang="ru-RU" sz="1400" dirty="0" smtClean="0">
              <a:latin typeface="+mn-lt"/>
              <a:ea typeface="Times New Roman" panose="02020603050405020304" pitchFamily="18" charset="0"/>
              <a:cs typeface="Calibri" panose="020F0502020204030204" pitchFamily="34" charset="0"/>
            </a:endParaRPr>
          </a:p>
          <a:p>
            <a:pPr algn="just">
              <a:lnSpc>
                <a:spcPct val="100000"/>
              </a:lnSpc>
            </a:pPr>
            <a:r>
              <a:rPr lang="ru-RU" sz="1400" dirty="0" smtClean="0">
                <a:latin typeface="+mn-lt"/>
                <a:ea typeface="Times New Roman" panose="02020603050405020304" pitchFamily="18" charset="0"/>
                <a:cs typeface="Calibri" panose="020F0502020204030204" pitchFamily="34" charset="0"/>
              </a:rPr>
              <a:t>1) в которых имеется </a:t>
            </a:r>
            <a:r>
              <a:rPr lang="ru-RU" sz="1400" b="1" dirty="0" smtClean="0">
                <a:solidFill>
                  <a:srgbClr val="FF0000"/>
                </a:solidFill>
                <a:latin typeface="+mn-lt"/>
                <a:ea typeface="Times New Roman" panose="02020603050405020304" pitchFamily="18" charset="0"/>
                <a:cs typeface="Calibri" panose="020F0502020204030204" pitchFamily="34" charset="0"/>
              </a:rPr>
              <a:t>регистрация</a:t>
            </a:r>
            <a:r>
              <a:rPr lang="ru-RU" sz="1400" dirty="0" smtClean="0">
                <a:latin typeface="+mn-lt"/>
                <a:ea typeface="Times New Roman" panose="02020603050405020304" pitchFamily="18" charset="0"/>
                <a:cs typeface="Calibri" panose="020F0502020204030204" pitchFamily="34" charset="0"/>
              </a:rPr>
              <a:t> (постоянная или временная), </a:t>
            </a:r>
            <a:r>
              <a:rPr lang="ru-RU" sz="1400" b="1" dirty="0" smtClean="0">
                <a:latin typeface="+mn-lt"/>
                <a:ea typeface="Times New Roman" panose="02020603050405020304" pitchFamily="18" charset="0"/>
                <a:cs typeface="Calibri" panose="020F0502020204030204" pitchFamily="34" charset="0"/>
              </a:rPr>
              <a:t>но они не принадлежат на праве собственности </a:t>
            </a:r>
            <a:r>
              <a:rPr lang="ru-RU" sz="1400" dirty="0" smtClean="0">
                <a:latin typeface="+mn-lt"/>
                <a:ea typeface="Times New Roman" panose="02020603050405020304" pitchFamily="18" charset="0"/>
                <a:cs typeface="Calibri" panose="020F0502020204030204" pitchFamily="34" charset="0"/>
              </a:rPr>
              <a:t>(на праве найма)</a:t>
            </a:r>
          </a:p>
          <a:p>
            <a:pPr algn="just">
              <a:lnSpc>
                <a:spcPct val="100000"/>
              </a:lnSpc>
              <a:spcAft>
                <a:spcPts val="0"/>
              </a:spcAft>
            </a:pPr>
            <a:r>
              <a:rPr lang="ru-RU" sz="1400" dirty="0" smtClean="0">
                <a:latin typeface="+mn-lt"/>
                <a:ea typeface="Times New Roman" panose="02020603050405020304" pitchFamily="18" charset="0"/>
                <a:cs typeface="Calibri" panose="020F0502020204030204" pitchFamily="34" charset="0"/>
              </a:rPr>
              <a:t>2) </a:t>
            </a:r>
            <a:r>
              <a:rPr lang="ru-RU" sz="1400" b="1" dirty="0" smtClean="0">
                <a:solidFill>
                  <a:srgbClr val="FF0000"/>
                </a:solidFill>
                <a:latin typeface="+mn-lt"/>
                <a:ea typeface="Times New Roman" panose="02020603050405020304" pitchFamily="18" charset="0"/>
                <a:cs typeface="Calibri" panose="020F0502020204030204" pitchFamily="34" charset="0"/>
              </a:rPr>
              <a:t>фактическое</a:t>
            </a:r>
            <a:r>
              <a:rPr lang="ru-RU" sz="1400" dirty="0" smtClean="0">
                <a:latin typeface="+mn-lt"/>
                <a:ea typeface="Times New Roman" panose="02020603050405020304" pitchFamily="18" charset="0"/>
                <a:cs typeface="Calibri" panose="020F0502020204030204" pitchFamily="34" charset="0"/>
              </a:rPr>
              <a:t> место проживания без заключения договора;</a:t>
            </a:r>
          </a:p>
          <a:p>
            <a:pPr algn="just">
              <a:lnSpc>
                <a:spcPct val="100000"/>
              </a:lnSpc>
              <a:spcAft>
                <a:spcPts val="0"/>
              </a:spcAft>
            </a:pPr>
            <a:r>
              <a:rPr lang="ru-RU" sz="1400" dirty="0" smtClean="0">
                <a:latin typeface="+mn-lt"/>
                <a:ea typeface="Times New Roman" panose="02020603050405020304" pitchFamily="18" charset="0"/>
                <a:cs typeface="Calibri" panose="020F0502020204030204" pitchFamily="34" charset="0"/>
              </a:rPr>
              <a:t>3) по договору </a:t>
            </a:r>
            <a:r>
              <a:rPr lang="ru-RU" sz="1400" b="1" dirty="0" smtClean="0">
                <a:latin typeface="+mn-lt"/>
                <a:ea typeface="Times New Roman" panose="02020603050405020304" pitchFamily="18" charset="0"/>
                <a:cs typeface="Calibri" panose="020F0502020204030204" pitchFamily="34" charset="0"/>
              </a:rPr>
              <a:t>аренды (</a:t>
            </a:r>
            <a:r>
              <a:rPr lang="ru-RU" sz="1400" b="1" dirty="0" err="1" smtClean="0">
                <a:latin typeface="+mn-lt"/>
                <a:ea typeface="Times New Roman" panose="02020603050405020304" pitchFamily="18" charset="0"/>
                <a:cs typeface="Calibri" panose="020F0502020204030204" pitchFamily="34" charset="0"/>
              </a:rPr>
              <a:t>наема</a:t>
            </a:r>
            <a:r>
              <a:rPr lang="ru-RU" sz="1400" b="1" dirty="0" smtClean="0">
                <a:latin typeface="+mn-lt"/>
                <a:ea typeface="Times New Roman" panose="02020603050405020304" pitchFamily="18" charset="0"/>
                <a:cs typeface="Calibri" panose="020F0502020204030204" pitchFamily="34" charset="0"/>
              </a:rPr>
              <a:t>, </a:t>
            </a:r>
            <a:r>
              <a:rPr lang="ru-RU" sz="1400" b="1" dirty="0" err="1" smtClean="0">
                <a:latin typeface="+mn-lt"/>
                <a:ea typeface="Times New Roman" panose="02020603050405020304" pitchFamily="18" charset="0"/>
                <a:cs typeface="Calibri" panose="020F0502020204030204" pitchFamily="34" charset="0"/>
              </a:rPr>
              <a:t>поднаема</a:t>
            </a:r>
            <a:r>
              <a:rPr lang="ru-RU" sz="1400" dirty="0" smtClean="0">
                <a:latin typeface="+mn-lt"/>
                <a:ea typeface="Times New Roman" panose="02020603050405020304" pitchFamily="18" charset="0"/>
                <a:cs typeface="Calibri" panose="020F0502020204030204" pitchFamily="34" charset="0"/>
              </a:rPr>
              <a:t>);</a:t>
            </a:r>
          </a:p>
          <a:p>
            <a:pPr algn="just">
              <a:lnSpc>
                <a:spcPct val="100000"/>
              </a:lnSpc>
              <a:spcAft>
                <a:spcPts val="0"/>
              </a:spcAft>
            </a:pPr>
            <a:r>
              <a:rPr lang="ru-RU" sz="1400" dirty="0" smtClean="0">
                <a:latin typeface="+mn-lt"/>
                <a:ea typeface="Times New Roman" panose="02020603050405020304" pitchFamily="18" charset="0"/>
                <a:cs typeface="Calibri" panose="020F0502020204030204" pitchFamily="34" charset="0"/>
              </a:rPr>
              <a:t>4) по договорам </a:t>
            </a:r>
            <a:r>
              <a:rPr lang="ru-RU" sz="1400" b="1" dirty="0" smtClean="0">
                <a:latin typeface="+mn-lt"/>
                <a:ea typeface="Times New Roman" panose="02020603050405020304" pitchFamily="18" charset="0"/>
                <a:cs typeface="Calibri" panose="020F0502020204030204" pitchFamily="34" charset="0"/>
              </a:rPr>
              <a:t>социального найма</a:t>
            </a:r>
            <a:r>
              <a:rPr lang="ru-RU" sz="1400" dirty="0" smtClean="0">
                <a:latin typeface="+mn-lt"/>
                <a:ea typeface="Times New Roman" panose="02020603050405020304" pitchFamily="18" charset="0"/>
                <a:cs typeface="Calibri" panose="020F0502020204030204" pitchFamily="34" charset="0"/>
              </a:rPr>
              <a:t>;</a:t>
            </a:r>
          </a:p>
          <a:p>
            <a:pPr algn="just">
              <a:lnSpc>
                <a:spcPct val="100000"/>
              </a:lnSpc>
              <a:spcAft>
                <a:spcPts val="0"/>
              </a:spcAft>
            </a:pPr>
            <a:r>
              <a:rPr lang="ru-RU" sz="1400" dirty="0" smtClean="0">
                <a:latin typeface="+mn-lt"/>
                <a:ea typeface="Times New Roman" panose="02020603050405020304" pitchFamily="18" charset="0"/>
                <a:cs typeface="Calibri" panose="020F0502020204030204" pitchFamily="34" charset="0"/>
              </a:rPr>
              <a:t>5) находящихся </a:t>
            </a:r>
            <a:r>
              <a:rPr lang="ru-RU" sz="1400" dirty="0" smtClean="0">
                <a:solidFill>
                  <a:srgbClr val="FF0000"/>
                </a:solidFill>
                <a:latin typeface="+mn-lt"/>
                <a:ea typeface="Times New Roman" panose="02020603050405020304" pitchFamily="18" charset="0"/>
                <a:cs typeface="Calibri" panose="020F0502020204030204" pitchFamily="34" charset="0"/>
              </a:rPr>
              <a:t>в </a:t>
            </a:r>
            <a:r>
              <a:rPr lang="ru-RU" sz="1400" b="1" dirty="0" smtClean="0">
                <a:solidFill>
                  <a:srgbClr val="FF0000"/>
                </a:solidFill>
                <a:latin typeface="+mn-lt"/>
                <a:ea typeface="Times New Roman" panose="02020603050405020304" pitchFamily="18" charset="0"/>
                <a:cs typeface="Calibri" panose="020F0502020204030204" pitchFamily="34" charset="0"/>
              </a:rPr>
              <a:t>завершающей стадии строительства и возможно пригодных к проживанию или к использованию по назначению</a:t>
            </a:r>
            <a:r>
              <a:rPr lang="ru-RU" sz="1400" dirty="0" smtClean="0">
                <a:latin typeface="+mn-lt"/>
                <a:ea typeface="Times New Roman" panose="02020603050405020304" pitchFamily="18" charset="0"/>
                <a:cs typeface="Calibri" panose="020F0502020204030204" pitchFamily="34" charset="0"/>
              </a:rPr>
              <a:t>, но не зарегистрированные в </a:t>
            </a:r>
            <a:r>
              <a:rPr lang="ru-RU" sz="1400" dirty="0" err="1" smtClean="0">
                <a:latin typeface="+mn-lt"/>
                <a:ea typeface="Times New Roman" panose="02020603050405020304" pitchFamily="18" charset="0"/>
                <a:cs typeface="Calibri" panose="020F0502020204030204" pitchFamily="34" charset="0"/>
              </a:rPr>
              <a:t>Росреестре</a:t>
            </a:r>
            <a:r>
              <a:rPr lang="ru-RU" sz="1400" dirty="0" smtClean="0">
                <a:latin typeface="+mn-lt"/>
                <a:ea typeface="Times New Roman" panose="02020603050405020304" pitchFamily="18" charset="0"/>
                <a:cs typeface="Calibri" panose="020F0502020204030204" pitchFamily="34" charset="0"/>
              </a:rPr>
              <a:t>, </a:t>
            </a:r>
          </a:p>
          <a:p>
            <a:pPr>
              <a:lnSpc>
                <a:spcPct val="100000"/>
              </a:lnSpc>
            </a:pPr>
            <a:r>
              <a:rPr lang="ru-RU" sz="1400" dirty="0" smtClean="0">
                <a:latin typeface="+mn-lt"/>
                <a:ea typeface="Calibri" panose="020F0502020204030204" pitchFamily="34" charset="0"/>
                <a:cs typeface="Times New Roman" panose="02020603050405020304" pitchFamily="18" charset="0"/>
              </a:rPr>
              <a:t>6) право пожизненного наследуемого владения </a:t>
            </a:r>
            <a:r>
              <a:rPr lang="ru-RU" sz="1400" b="1" dirty="0" smtClean="0">
                <a:latin typeface="+mn-lt"/>
                <a:ea typeface="Calibri" panose="020F0502020204030204" pitchFamily="34" charset="0"/>
                <a:cs typeface="Times New Roman" panose="02020603050405020304" pitchFamily="18" charset="0"/>
              </a:rPr>
              <a:t>(ПНВ)</a:t>
            </a:r>
            <a:endParaRPr lang="ru-RU" sz="1400" dirty="0" smtClean="0">
              <a:latin typeface="+mn-lt"/>
            </a:endParaRPr>
          </a:p>
          <a:p>
            <a:pPr algn="ctr"/>
            <a:endParaRPr lang="ru-RU" sz="1400" dirty="0" smtClean="0">
              <a:latin typeface="+mn-lt"/>
            </a:endParaRPr>
          </a:p>
          <a:p>
            <a:pPr algn="l"/>
            <a:r>
              <a:rPr lang="ru-RU" sz="1400" dirty="0" smtClean="0">
                <a:latin typeface="+mn-lt"/>
              </a:rPr>
              <a:t>Если объект недвижимого имущества находится в долевой собственности у служащего и его супруги, сведения о пользовании доли супруга </a:t>
            </a:r>
            <a:r>
              <a:rPr lang="ru-RU" sz="1400" b="1" u="sng" dirty="0" smtClean="0">
                <a:latin typeface="+mn-lt"/>
              </a:rPr>
              <a:t>не вносятся данный подраздел.</a:t>
            </a:r>
          </a:p>
          <a:p>
            <a:endParaRPr lang="ru-RU" sz="1400" dirty="0" smtClean="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u="sng" dirty="0" smtClean="0">
                <a:latin typeface="+mn-lt"/>
                <a:ea typeface="Times New Roman" panose="02020603050405020304" pitchFamily="18" charset="0"/>
                <a:cs typeface="Calibri" panose="020F0502020204030204" pitchFamily="34" charset="0"/>
              </a:rPr>
              <a:t>Не требуется</a:t>
            </a:r>
            <a:r>
              <a:rPr lang="ru-RU" sz="1400" dirty="0" smtClean="0">
                <a:latin typeface="+mn-lt"/>
                <a:ea typeface="Times New Roman" panose="02020603050405020304" pitchFamily="18" charset="0"/>
                <a:cs typeface="Calibri" panose="020F0502020204030204" pitchFamily="34" charset="0"/>
              </a:rPr>
              <a:t> в справке одного из супругов указывать все объекты недвижимости, находящиеся в собственности другого супруга, если он (она) </a:t>
            </a:r>
            <a:r>
              <a:rPr lang="ru-RU" sz="1400" b="1" u="sng" dirty="0" smtClean="0">
                <a:latin typeface="+mn-lt"/>
                <a:ea typeface="Times New Roman" panose="02020603050405020304" pitchFamily="18" charset="0"/>
                <a:cs typeface="Calibri" panose="020F0502020204030204" pitchFamily="34" charset="0"/>
              </a:rPr>
              <a:t>в действительности ими не пользуется</a:t>
            </a:r>
            <a:r>
              <a:rPr lang="ru-RU" sz="1400" dirty="0" smtClean="0">
                <a:latin typeface="+mn-lt"/>
                <a:ea typeface="Times New Roman" panose="02020603050405020304" pitchFamily="18" charset="0"/>
                <a:cs typeface="Calibri" panose="020F0502020204030204" pitchFamily="34" charset="0"/>
              </a:rPr>
              <a:t>.</a:t>
            </a:r>
          </a:p>
          <a:p>
            <a:endParaRPr lang="ru-RU" sz="1400" dirty="0">
              <a:latin typeface="+mn-lt"/>
            </a:endParaRPr>
          </a:p>
        </p:txBody>
      </p:sp>
      <p:sp>
        <p:nvSpPr>
          <p:cNvPr id="4" name="Номер слайда 3"/>
          <p:cNvSpPr>
            <a:spLocks noGrp="1"/>
          </p:cNvSpPr>
          <p:nvPr>
            <p:ph type="sldNum" sz="quarter" idx="10"/>
          </p:nvPr>
        </p:nvSpPr>
        <p:spPr/>
        <p:txBody>
          <a:bodyPr/>
          <a:lstStyle/>
          <a:p>
            <a:fld id="{12F1B6DA-819A-4D98-AC67-269D4113AE11}" type="slidenum">
              <a:rPr lang="ru-RU" smtClean="0"/>
              <a:t>17</a:t>
            </a:fld>
            <a:endParaRPr lang="ru-RU"/>
          </a:p>
        </p:txBody>
      </p:sp>
    </p:spTree>
    <p:extLst>
      <p:ext uri="{BB962C8B-B14F-4D97-AF65-F5344CB8AC3E}">
        <p14:creationId xmlns:p14="http://schemas.microsoft.com/office/powerpoint/2010/main" val="26871351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mn-lt"/>
                <a:ea typeface="+mn-ea"/>
                <a:cs typeface="+mn-cs"/>
              </a:rPr>
              <a:t>Указывается каждое имеющееся на 31.12.2016 </a:t>
            </a:r>
            <a:r>
              <a:rPr lang="ru-RU" sz="1400" b="1" u="sng" kern="1200" dirty="0" smtClean="0">
                <a:solidFill>
                  <a:schemeClr val="tx1"/>
                </a:solidFill>
                <a:effectLst/>
                <a:latin typeface="+mn-lt"/>
                <a:ea typeface="+mn-ea"/>
                <a:cs typeface="+mn-cs"/>
              </a:rPr>
              <a:t>срочное обязательство финансового </a:t>
            </a:r>
            <a:r>
              <a:rPr lang="ru-RU" sz="1400" kern="1200" dirty="0" smtClean="0">
                <a:solidFill>
                  <a:schemeClr val="tx1"/>
                </a:solidFill>
                <a:effectLst/>
                <a:latin typeface="+mn-lt"/>
                <a:ea typeface="+mn-ea"/>
                <a:cs typeface="+mn-cs"/>
              </a:rPr>
              <a:t>характера на сумму,  </a:t>
            </a:r>
            <a:r>
              <a:rPr lang="ru-RU" sz="1400" b="1" u="sng" kern="1200" dirty="0" smtClean="0">
                <a:solidFill>
                  <a:schemeClr val="tx1"/>
                </a:solidFill>
                <a:effectLst/>
                <a:latin typeface="+mn-lt"/>
                <a:ea typeface="+mn-ea"/>
                <a:cs typeface="+mn-cs"/>
              </a:rPr>
              <a:t>= или превышающую 500 000 рублей</a:t>
            </a:r>
            <a:r>
              <a:rPr lang="ru-RU" sz="1400" kern="1200" dirty="0" smtClean="0">
                <a:solidFill>
                  <a:schemeClr val="tx1"/>
                </a:solidFill>
                <a:effectLst/>
                <a:latin typeface="+mn-lt"/>
                <a:ea typeface="+mn-ea"/>
                <a:cs typeface="+mn-cs"/>
              </a:rPr>
              <a:t>, кредитором или должником по которым является служащий, его супруга (супруг), несовершеннолетний ребенок.</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400" dirty="0" smtClean="0">
              <a:latin typeface="+mn-lt"/>
              <a:ea typeface="Times New Roman" panose="02020603050405020304" pitchFamily="18"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dirty="0" smtClean="0">
                <a:latin typeface="+mn-lt"/>
                <a:ea typeface="Times New Roman" panose="02020603050405020304" pitchFamily="18" charset="0"/>
                <a:cs typeface="Calibri" panose="020F0502020204030204" pitchFamily="34" charset="0"/>
              </a:rPr>
              <a:t>В случае если на отчетную дату размер обязательства (оставшийся непогашенным долг) составил менее 500 000 рублей, то такое финансовое обязательство в справке не указывается.</a:t>
            </a:r>
          </a:p>
          <a:p>
            <a:endParaRPr lang="ru-RU" sz="1400" dirty="0" smtClean="0">
              <a:latin typeface="+mn-lt"/>
            </a:endParaRPr>
          </a:p>
          <a:p>
            <a:r>
              <a:rPr lang="ru-RU" sz="1400" b="1" dirty="0" smtClean="0">
                <a:latin typeface="+mn-lt"/>
              </a:rPr>
              <a:t>Подлежат указанию:</a:t>
            </a:r>
          </a:p>
          <a:p>
            <a:r>
              <a:rPr lang="ru-RU" sz="1400" kern="1200" dirty="0" smtClean="0">
                <a:solidFill>
                  <a:schemeClr val="tx1"/>
                </a:solidFill>
                <a:effectLst/>
                <a:latin typeface="+mn-lt"/>
                <a:ea typeface="+mn-ea"/>
                <a:cs typeface="+mn-cs"/>
              </a:rPr>
              <a:t>1) договор о предоставлении кредита, в том числе при наличии у лица кредитной карты с доступным лимитом овердрафта (указываются обязательства, возникшие в связи с имеющейся задолженностью по кредитной карте на конец отчетного периода равной или превышающей 500 000 рублей);</a:t>
            </a:r>
          </a:p>
          <a:p>
            <a:r>
              <a:rPr lang="ru-RU" sz="1400" kern="1200" dirty="0" smtClean="0">
                <a:solidFill>
                  <a:schemeClr val="tx1"/>
                </a:solidFill>
                <a:effectLst/>
                <a:latin typeface="+mn-lt"/>
                <a:ea typeface="+mn-ea"/>
                <a:cs typeface="+mn-cs"/>
              </a:rPr>
              <a:t>2) договор финансовой аренды (лизинг);</a:t>
            </a:r>
          </a:p>
          <a:p>
            <a:r>
              <a:rPr lang="ru-RU" sz="1400" kern="1200" dirty="0" smtClean="0">
                <a:solidFill>
                  <a:schemeClr val="tx1"/>
                </a:solidFill>
                <a:effectLst/>
                <a:latin typeface="+mn-lt"/>
                <a:ea typeface="+mn-ea"/>
                <a:cs typeface="+mn-cs"/>
              </a:rPr>
              <a:t>3) договор займа;</a:t>
            </a:r>
          </a:p>
          <a:p>
            <a:r>
              <a:rPr lang="ru-RU" sz="1400" kern="1200" dirty="0" smtClean="0">
                <a:solidFill>
                  <a:schemeClr val="tx1"/>
                </a:solidFill>
                <a:effectLst/>
                <a:latin typeface="+mn-lt"/>
                <a:ea typeface="+mn-ea"/>
                <a:cs typeface="+mn-cs"/>
              </a:rPr>
              <a:t>4) договор финансирования под уступку денежного требования;</a:t>
            </a:r>
          </a:p>
          <a:p>
            <a:r>
              <a:rPr lang="ru-RU" sz="1400" kern="1200" dirty="0" smtClean="0">
                <a:solidFill>
                  <a:schemeClr val="tx1"/>
                </a:solidFill>
                <a:effectLst/>
                <a:latin typeface="+mn-lt"/>
                <a:ea typeface="+mn-ea"/>
                <a:cs typeface="+mn-cs"/>
              </a:rPr>
              <a:t>5) обязательства, связанные с заключением договора об уступке права требования;</a:t>
            </a:r>
          </a:p>
          <a:p>
            <a:r>
              <a:rPr lang="ru-RU" sz="1400" kern="1200" dirty="0" smtClean="0">
                <a:solidFill>
                  <a:schemeClr val="tx1"/>
                </a:solidFill>
                <a:effectLst/>
                <a:latin typeface="+mn-lt"/>
                <a:ea typeface="+mn-ea"/>
                <a:cs typeface="+mn-cs"/>
              </a:rPr>
              <a:t>6) обязательства вследствие причинения вреда (финансовые);</a:t>
            </a:r>
          </a:p>
          <a:p>
            <a:r>
              <a:rPr lang="ru-RU" sz="1400" kern="1200" dirty="0" smtClean="0">
                <a:solidFill>
                  <a:schemeClr val="tx1"/>
                </a:solidFill>
                <a:effectLst/>
                <a:latin typeface="+mn-lt"/>
                <a:ea typeface="+mn-ea"/>
                <a:cs typeface="+mn-cs"/>
              </a:rPr>
              <a:t>7) обязательства по договору поручительства (</a:t>
            </a:r>
            <a:r>
              <a:rPr lang="ru-RU" sz="1400" b="1" kern="1200" dirty="0" smtClean="0">
                <a:solidFill>
                  <a:schemeClr val="tx1"/>
                </a:solidFill>
                <a:effectLst/>
                <a:latin typeface="+mn-lt"/>
                <a:ea typeface="+mn-ea"/>
                <a:cs typeface="+mn-cs"/>
              </a:rPr>
              <a:t>в случае, если по состоянию на отчетную дату должник не исполняет или исполняет обязательства перед кредитором ненадлежащим образом и соответствующие обязательства возникли у поручителя</a:t>
            </a:r>
            <a:r>
              <a:rPr lang="ru-RU" sz="1400" kern="1200" dirty="0" smtClean="0">
                <a:solidFill>
                  <a:schemeClr val="tx1"/>
                </a:solidFill>
                <a:effectLst/>
                <a:latin typeface="+mn-lt"/>
                <a:ea typeface="+mn-ea"/>
                <a:cs typeface="+mn-cs"/>
              </a:rPr>
              <a:t>);</a:t>
            </a:r>
          </a:p>
          <a:p>
            <a:r>
              <a:rPr lang="ru-RU" sz="1400" kern="1200" dirty="0" smtClean="0">
                <a:solidFill>
                  <a:schemeClr val="tx1"/>
                </a:solidFill>
                <a:effectLst/>
                <a:latin typeface="+mn-lt"/>
                <a:ea typeface="+mn-ea"/>
                <a:cs typeface="+mn-cs"/>
              </a:rPr>
              <a:t>8) обязательства по уплате алиментов (если по состоянию на отчетную дату сумма невыплаченных алиментов равна или превышает 500 000 руб.);</a:t>
            </a:r>
          </a:p>
          <a:p>
            <a:r>
              <a:rPr lang="ru-RU" sz="1400" kern="1200" dirty="0" smtClean="0">
                <a:solidFill>
                  <a:schemeClr val="tx1"/>
                </a:solidFill>
                <a:effectLst/>
                <a:latin typeface="+mn-lt"/>
                <a:ea typeface="+mn-ea"/>
                <a:cs typeface="+mn-cs"/>
              </a:rPr>
              <a:t>9) обязательства по выплате арендной платы за наем жилого или нежилого помещения (если по состоянию на отчетную дату сумма невыплаченной арендной платы равна или превышает 500 000 руб.);</a:t>
            </a:r>
          </a:p>
          <a:p>
            <a:r>
              <a:rPr lang="ru-RU" sz="1400" kern="1200" dirty="0" smtClean="0">
                <a:solidFill>
                  <a:schemeClr val="tx1"/>
                </a:solidFill>
                <a:effectLst/>
                <a:latin typeface="+mn-lt"/>
                <a:ea typeface="+mn-ea"/>
                <a:cs typeface="+mn-cs"/>
              </a:rPr>
              <a:t>10) иные обязательства, в том числе установленные решением суда.</a:t>
            </a:r>
          </a:p>
          <a:p>
            <a:endParaRPr lang="ru-RU" sz="1400" kern="1200" dirty="0" smtClean="0">
              <a:solidFill>
                <a:schemeClr val="tx1"/>
              </a:solidFill>
              <a:effectLst/>
              <a:latin typeface="+mn-lt"/>
              <a:ea typeface="+mn-ea"/>
              <a:cs typeface="+mn-cs"/>
            </a:endParaRPr>
          </a:p>
          <a:p>
            <a:r>
              <a:rPr lang="ru-RU" sz="1400" b="1" kern="1200" dirty="0" smtClean="0">
                <a:solidFill>
                  <a:schemeClr val="tx1"/>
                </a:solidFill>
                <a:effectLst/>
                <a:latin typeface="+mn-lt"/>
                <a:ea typeface="+mn-ea"/>
                <a:cs typeface="+mn-cs"/>
              </a:rPr>
              <a:t>! В графе</a:t>
            </a:r>
            <a:r>
              <a:rPr lang="ru-RU" sz="1400" b="1" kern="1200" baseline="0" dirty="0" smtClean="0">
                <a:solidFill>
                  <a:schemeClr val="tx1"/>
                </a:solidFill>
                <a:effectLst/>
                <a:latin typeface="+mn-lt"/>
                <a:ea typeface="+mn-ea"/>
                <a:cs typeface="+mn-cs"/>
              </a:rPr>
              <a:t> 6 указываются годовая процентная ставка обязательства, заложенное в обеспечение обязательства имущество, выданные в обеспечение обязательства гарантии и поручительства.</a:t>
            </a:r>
          </a:p>
          <a:p>
            <a:endParaRPr lang="ru-RU" sz="1400" dirty="0">
              <a:latin typeface="+mn-lt"/>
            </a:endParaRPr>
          </a:p>
        </p:txBody>
      </p:sp>
      <p:sp>
        <p:nvSpPr>
          <p:cNvPr id="4" name="Номер слайда 3"/>
          <p:cNvSpPr>
            <a:spLocks noGrp="1"/>
          </p:cNvSpPr>
          <p:nvPr>
            <p:ph type="sldNum" sz="quarter" idx="10"/>
          </p:nvPr>
        </p:nvSpPr>
        <p:spPr/>
        <p:txBody>
          <a:bodyPr/>
          <a:lstStyle/>
          <a:p>
            <a:fld id="{12F1B6DA-819A-4D98-AC67-269D4113AE11}" type="slidenum">
              <a:rPr lang="ru-RU" smtClean="0"/>
              <a:t>18</a:t>
            </a:fld>
            <a:endParaRPr lang="ru-RU"/>
          </a:p>
        </p:txBody>
      </p:sp>
    </p:spTree>
    <p:extLst>
      <p:ext uri="{BB962C8B-B14F-4D97-AF65-F5344CB8AC3E}">
        <p14:creationId xmlns:p14="http://schemas.microsoft.com/office/powerpoint/2010/main" val="2608328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2F1B6DA-819A-4D98-AC67-269D4113AE11}" type="slidenum">
              <a:rPr lang="ru-RU" smtClean="0"/>
              <a:t>19</a:t>
            </a:fld>
            <a:endParaRPr lang="ru-RU"/>
          </a:p>
        </p:txBody>
      </p:sp>
    </p:spTree>
    <p:extLst>
      <p:ext uri="{BB962C8B-B14F-4D97-AF65-F5344CB8AC3E}">
        <p14:creationId xmlns:p14="http://schemas.microsoft.com/office/powerpoint/2010/main" val="3126455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2F1B6DA-819A-4D98-AC67-269D4113AE11}" type="slidenum">
              <a:rPr lang="ru-RU" smtClean="0"/>
              <a:t>2</a:t>
            </a:fld>
            <a:endParaRPr lang="ru-RU"/>
          </a:p>
        </p:txBody>
      </p:sp>
    </p:spTree>
    <p:extLst>
      <p:ext uri="{BB962C8B-B14F-4D97-AF65-F5344CB8AC3E}">
        <p14:creationId xmlns:p14="http://schemas.microsoft.com/office/powerpoint/2010/main" val="419156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12F1B6DA-819A-4D98-AC67-269D4113AE11}" type="slidenum">
              <a:rPr lang="ru-RU" smtClean="0"/>
              <a:t>20</a:t>
            </a:fld>
            <a:endParaRPr lang="ru-RU"/>
          </a:p>
        </p:txBody>
      </p:sp>
    </p:spTree>
    <p:extLst>
      <p:ext uri="{BB962C8B-B14F-4D97-AF65-F5344CB8AC3E}">
        <p14:creationId xmlns:p14="http://schemas.microsoft.com/office/powerpoint/2010/main" val="1898635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Данные Методические рекомендации разработаны с целью разъяснения отдельных ситуаций, возникающих при заполнении справок о доходах, расходах, об имуществе и обязательствах имущественного характера.</a:t>
            </a:r>
            <a:br>
              <a:rPr lang="ru-RU" dirty="0" smtClean="0"/>
            </a:br>
            <a:endParaRPr lang="ru-RU" dirty="0"/>
          </a:p>
        </p:txBody>
      </p:sp>
      <p:sp>
        <p:nvSpPr>
          <p:cNvPr id="4" name="Номер слайда 3"/>
          <p:cNvSpPr>
            <a:spLocks noGrp="1"/>
          </p:cNvSpPr>
          <p:nvPr>
            <p:ph type="sldNum" sz="quarter" idx="10"/>
          </p:nvPr>
        </p:nvSpPr>
        <p:spPr/>
        <p:txBody>
          <a:bodyPr/>
          <a:lstStyle/>
          <a:p>
            <a:fld id="{12F1B6DA-819A-4D98-AC67-269D4113AE11}" type="slidenum">
              <a:rPr lang="ru-RU" smtClean="0">
                <a:solidFill>
                  <a:prstClr val="black"/>
                </a:solidFill>
              </a:rPr>
              <a:pPr/>
              <a:t>3</a:t>
            </a:fld>
            <a:endParaRPr lang="ru-RU">
              <a:solidFill>
                <a:prstClr val="black"/>
              </a:solidFill>
            </a:endParaRPr>
          </a:p>
        </p:txBody>
      </p:sp>
    </p:spTree>
    <p:extLst>
      <p:ext uri="{BB962C8B-B14F-4D97-AF65-F5344CB8AC3E}">
        <p14:creationId xmlns:p14="http://schemas.microsoft.com/office/powerpoint/2010/main" val="41915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dirty="0" smtClean="0"/>
          </a:p>
          <a:p>
            <a:endParaRPr lang="ru-RU" sz="1200" dirty="0" smtClean="0"/>
          </a:p>
          <a:p>
            <a:r>
              <a:rPr lang="ru-RU" sz="1200" dirty="0" smtClean="0"/>
              <a:t/>
            </a:r>
            <a:br>
              <a:rPr lang="ru-RU" sz="1200" dirty="0" smtClean="0"/>
            </a:br>
            <a:endParaRPr lang="ru-RU" dirty="0"/>
          </a:p>
        </p:txBody>
      </p:sp>
      <p:sp>
        <p:nvSpPr>
          <p:cNvPr id="4" name="Номер слайда 3"/>
          <p:cNvSpPr>
            <a:spLocks noGrp="1"/>
          </p:cNvSpPr>
          <p:nvPr>
            <p:ph type="sldNum" sz="quarter" idx="10"/>
          </p:nvPr>
        </p:nvSpPr>
        <p:spPr/>
        <p:txBody>
          <a:bodyPr/>
          <a:lstStyle/>
          <a:p>
            <a:fld id="{12F1B6DA-819A-4D98-AC67-269D4113AE11}" type="slidenum">
              <a:rPr lang="ru-RU" smtClean="0"/>
              <a:t>4</a:t>
            </a:fld>
            <a:endParaRPr lang="ru-RU"/>
          </a:p>
        </p:txBody>
      </p:sp>
    </p:spTree>
    <p:extLst>
      <p:ext uri="{BB962C8B-B14F-4D97-AF65-F5344CB8AC3E}">
        <p14:creationId xmlns:p14="http://schemas.microsoft.com/office/powerpoint/2010/main" val="3083593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228600" indent="-228600">
              <a:buAutoNum type="arabicParenR"/>
            </a:pPr>
            <a:r>
              <a:rPr lang="ru-RU" sz="1400" b="1" kern="1200" dirty="0" smtClean="0">
                <a:solidFill>
                  <a:schemeClr val="tx1"/>
                </a:solidFill>
                <a:effectLst/>
                <a:latin typeface="+mn-lt"/>
                <a:ea typeface="+mn-ea"/>
                <a:cs typeface="+mn-cs"/>
              </a:rPr>
              <a:t>Фамилия, имя и отчество</a:t>
            </a:r>
            <a:r>
              <a:rPr lang="ru-RU" sz="1400" kern="1200" dirty="0" smtClean="0">
                <a:solidFill>
                  <a:schemeClr val="tx1"/>
                </a:solidFill>
                <a:effectLst/>
                <a:latin typeface="+mn-lt"/>
                <a:ea typeface="+mn-ea"/>
                <a:cs typeface="+mn-cs"/>
              </a:rPr>
              <a:t> гражданина, служащего </a:t>
            </a:r>
            <a:r>
              <a:rPr lang="ru-RU" sz="1400" b="0" kern="1200" dirty="0" smtClean="0">
                <a:solidFill>
                  <a:schemeClr val="tx1"/>
                </a:solidFill>
                <a:effectLst/>
                <a:latin typeface="+mn-lt"/>
                <a:ea typeface="+mn-ea"/>
                <a:cs typeface="+mn-cs"/>
              </a:rPr>
              <a:t>указываются полностью, без сокращений</a:t>
            </a:r>
            <a:r>
              <a:rPr lang="ru-RU" sz="1400" b="1" kern="1200" dirty="0" smtClean="0">
                <a:solidFill>
                  <a:schemeClr val="tx1"/>
                </a:solidFill>
                <a:effectLst/>
                <a:latin typeface="+mn-lt"/>
                <a:ea typeface="+mn-ea"/>
                <a:cs typeface="+mn-cs"/>
              </a:rPr>
              <a:t> </a:t>
            </a:r>
            <a:r>
              <a:rPr lang="ru-RU" sz="1400" kern="1200" dirty="0" smtClean="0">
                <a:solidFill>
                  <a:schemeClr val="tx1"/>
                </a:solidFill>
                <a:effectLst/>
                <a:latin typeface="+mn-lt"/>
                <a:ea typeface="+mn-ea"/>
                <a:cs typeface="+mn-cs"/>
              </a:rPr>
              <a:t>в </a:t>
            </a:r>
            <a:r>
              <a:rPr lang="ru-RU" sz="1400" u="sng" kern="1200" dirty="0" smtClean="0">
                <a:solidFill>
                  <a:schemeClr val="tx1"/>
                </a:solidFill>
                <a:effectLst/>
                <a:latin typeface="+mn-lt"/>
                <a:ea typeface="+mn-ea"/>
                <a:cs typeface="+mn-cs"/>
              </a:rPr>
              <a:t>соответствии с документом, удостоверяющим личность</a:t>
            </a:r>
            <a:r>
              <a:rPr lang="ru-RU" sz="1400" kern="1200" dirty="0" smtClean="0">
                <a:solidFill>
                  <a:schemeClr val="tx1"/>
                </a:solidFill>
                <a:effectLst/>
                <a:latin typeface="+mn-lt"/>
                <a:ea typeface="+mn-ea"/>
                <a:cs typeface="+mn-cs"/>
              </a:rPr>
              <a:t>. </a:t>
            </a:r>
          </a:p>
          <a:p>
            <a:pPr marL="228600" indent="-228600">
              <a:buAutoNum type="arabicParenR"/>
            </a:pPr>
            <a:endParaRPr lang="ru-RU" sz="1400" kern="1200" dirty="0" smtClean="0">
              <a:solidFill>
                <a:schemeClr val="tx1"/>
              </a:solidFill>
              <a:effectLst/>
              <a:latin typeface="+mn-lt"/>
              <a:ea typeface="+mn-ea"/>
              <a:cs typeface="+mn-cs"/>
            </a:endParaRPr>
          </a:p>
          <a:p>
            <a:r>
              <a:rPr lang="ru-RU" sz="1400" kern="1200" dirty="0" smtClean="0">
                <a:solidFill>
                  <a:schemeClr val="tx1"/>
                </a:solidFill>
                <a:effectLst/>
                <a:latin typeface="+mn-lt"/>
                <a:ea typeface="+mn-ea"/>
                <a:cs typeface="+mn-cs"/>
              </a:rPr>
              <a:t>2) </a:t>
            </a:r>
            <a:r>
              <a:rPr lang="ru-RU" sz="1400" b="1" kern="1200" dirty="0" smtClean="0">
                <a:solidFill>
                  <a:schemeClr val="tx1"/>
                </a:solidFill>
                <a:effectLst/>
                <a:latin typeface="+mn-lt"/>
                <a:ea typeface="+mn-ea"/>
                <a:cs typeface="+mn-cs"/>
              </a:rPr>
              <a:t>Дата рождения</a:t>
            </a:r>
            <a:r>
              <a:rPr lang="ru-RU" sz="1400" kern="1200" dirty="0" smtClean="0">
                <a:solidFill>
                  <a:schemeClr val="tx1"/>
                </a:solidFill>
                <a:effectLst/>
                <a:latin typeface="+mn-lt"/>
                <a:ea typeface="+mn-ea"/>
                <a:cs typeface="+mn-cs"/>
              </a:rPr>
              <a:t> указывается в соответствии с записью в документе, удостоверяющим личность.</a:t>
            </a:r>
          </a:p>
          <a:p>
            <a:endParaRPr lang="ru-RU" sz="1400" kern="1200" dirty="0" smtClean="0">
              <a:solidFill>
                <a:schemeClr val="tx1"/>
              </a:solidFill>
              <a:effectLst/>
              <a:latin typeface="+mn-lt"/>
              <a:ea typeface="+mn-ea"/>
              <a:cs typeface="+mn-cs"/>
            </a:endParaRPr>
          </a:p>
          <a:p>
            <a:r>
              <a:rPr lang="ru-RU" sz="1400" kern="1200" dirty="0" smtClean="0">
                <a:solidFill>
                  <a:schemeClr val="tx1"/>
                </a:solidFill>
                <a:effectLst/>
                <a:latin typeface="+mn-lt"/>
                <a:ea typeface="+mn-ea"/>
                <a:cs typeface="+mn-cs"/>
              </a:rPr>
              <a:t>3) </a:t>
            </a:r>
            <a:r>
              <a:rPr lang="ru-RU" sz="1400" b="1" kern="1200" dirty="0" smtClean="0">
                <a:solidFill>
                  <a:schemeClr val="tx1"/>
                </a:solidFill>
                <a:effectLst/>
                <a:latin typeface="+mn-lt"/>
                <a:ea typeface="+mn-ea"/>
                <a:cs typeface="+mn-cs"/>
              </a:rPr>
              <a:t>Паспортные данные</a:t>
            </a:r>
            <a:r>
              <a:rPr lang="ru-RU" sz="1400" kern="1200" dirty="0" smtClean="0">
                <a:solidFill>
                  <a:schemeClr val="tx1"/>
                </a:solidFill>
                <a:effectLst/>
                <a:latin typeface="+mn-lt"/>
                <a:ea typeface="+mn-ea"/>
                <a:cs typeface="+mn-cs"/>
              </a:rPr>
              <a:t> указываются в соответствии  с документом, удостоверяющим личность гражданина.</a:t>
            </a:r>
          </a:p>
          <a:p>
            <a:r>
              <a:rPr lang="ru-RU" sz="1400" kern="1200" baseline="0" dirty="0" smtClean="0">
                <a:solidFill>
                  <a:schemeClr val="tx1"/>
                </a:solidFill>
                <a:effectLst/>
                <a:latin typeface="+mn-lt"/>
                <a:ea typeface="+mn-ea"/>
                <a:cs typeface="+mn-cs"/>
              </a:rPr>
              <a:t> </a:t>
            </a:r>
            <a:r>
              <a:rPr lang="ru-RU" sz="1400" kern="1200" dirty="0" smtClean="0">
                <a:solidFill>
                  <a:schemeClr val="tx1"/>
                </a:solidFill>
                <a:effectLst/>
                <a:latin typeface="+mn-lt"/>
                <a:ea typeface="+mn-ea"/>
                <a:cs typeface="+mn-cs"/>
              </a:rPr>
              <a:t> </a:t>
            </a:r>
          </a:p>
          <a:p>
            <a:r>
              <a:rPr lang="ru-RU" sz="1400" kern="1200" dirty="0" smtClean="0">
                <a:solidFill>
                  <a:schemeClr val="tx1"/>
                </a:solidFill>
                <a:effectLst/>
                <a:latin typeface="+mn-lt"/>
                <a:ea typeface="+mn-ea"/>
                <a:cs typeface="+mn-cs"/>
              </a:rPr>
              <a:t>4) </a:t>
            </a:r>
            <a:r>
              <a:rPr lang="ru-RU" sz="1400" b="1" kern="1200" dirty="0" smtClean="0">
                <a:solidFill>
                  <a:schemeClr val="tx1"/>
                </a:solidFill>
                <a:effectLst/>
                <a:latin typeface="+mn-lt"/>
                <a:ea typeface="+mn-ea"/>
                <a:cs typeface="+mn-cs"/>
              </a:rPr>
              <a:t>Место службы и замещаемая должность</a:t>
            </a:r>
            <a:r>
              <a:rPr lang="ru-RU" sz="1400" kern="1200" dirty="0" smtClean="0">
                <a:solidFill>
                  <a:schemeClr val="tx1"/>
                </a:solidFill>
                <a:effectLst/>
                <a:latin typeface="+mn-lt"/>
                <a:ea typeface="+mn-ea"/>
                <a:cs typeface="+mn-cs"/>
              </a:rPr>
              <a:t> указываются в соответствии с приказом о назначении и служебным контрактом (трудовым договором):</a:t>
            </a:r>
            <a:r>
              <a:rPr lang="ru-RU" sz="1400" kern="1200" baseline="0" dirty="0" smtClean="0">
                <a:solidFill>
                  <a:schemeClr val="tx1"/>
                </a:solidFill>
                <a:effectLst/>
                <a:latin typeface="+mn-lt"/>
                <a:ea typeface="+mn-ea"/>
                <a:cs typeface="+mn-cs"/>
              </a:rPr>
              <a:t>  </a:t>
            </a:r>
            <a:r>
              <a:rPr lang="ru-RU" sz="1400" b="1" kern="1200" baseline="0" dirty="0" smtClean="0">
                <a:solidFill>
                  <a:schemeClr val="tx1"/>
                </a:solidFill>
                <a:effectLst/>
                <a:latin typeface="+mn-lt"/>
                <a:ea typeface="+mn-ea"/>
                <a:cs typeface="+mn-cs"/>
              </a:rPr>
              <a:t>по состоянию на 31.12.2016</a:t>
            </a:r>
            <a:r>
              <a:rPr lang="ru-RU" sz="1400" kern="1200" dirty="0" smtClean="0">
                <a:solidFill>
                  <a:schemeClr val="tx1"/>
                </a:solidFill>
                <a:effectLst/>
                <a:latin typeface="+mn-lt"/>
                <a:ea typeface="+mn-ea"/>
                <a:cs typeface="+mn-cs"/>
              </a:rPr>
              <a:t> </a:t>
            </a:r>
          </a:p>
          <a:p>
            <a:endParaRPr lang="ru-RU" sz="14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i="0" u="sng" kern="1200" dirty="0" smtClean="0">
                <a:solidFill>
                  <a:schemeClr val="tx1"/>
                </a:solidFill>
                <a:effectLst/>
                <a:latin typeface="+mn-lt"/>
                <a:ea typeface="+mn-ea"/>
                <a:cs typeface="+mn-cs"/>
              </a:rPr>
              <a:t>При заполнении справки лицом, замещающим муниципальную должность на непостоянной основе, указывается муниципальная должность.</a:t>
            </a:r>
            <a:endParaRPr lang="ru-RU" sz="1400" i="0" u="sng" kern="1200" dirty="0" smtClean="0">
              <a:solidFill>
                <a:schemeClr val="tx1"/>
              </a:solidFill>
              <a:effectLst/>
              <a:latin typeface="+mn-lt"/>
              <a:ea typeface="+mn-ea"/>
              <a:cs typeface="+mn-cs"/>
            </a:endParaRPr>
          </a:p>
          <a:p>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12F1B6DA-819A-4D98-AC67-269D4113AE11}" type="slidenum">
              <a:rPr lang="ru-RU" smtClean="0"/>
              <a:t>5</a:t>
            </a:fld>
            <a:endParaRPr lang="ru-RU"/>
          </a:p>
        </p:txBody>
      </p:sp>
    </p:spTree>
    <p:extLst>
      <p:ext uri="{BB962C8B-B14F-4D97-AF65-F5344CB8AC3E}">
        <p14:creationId xmlns:p14="http://schemas.microsoft.com/office/powerpoint/2010/main" val="1836510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tx1"/>
                </a:solidFill>
                <a:effectLst/>
                <a:latin typeface="+mn-lt"/>
                <a:ea typeface="+mn-ea"/>
                <a:cs typeface="+mn-cs"/>
              </a:rPr>
              <a:t>Адрес места регистрации</a:t>
            </a:r>
            <a:r>
              <a:rPr lang="ru-RU" sz="1400" kern="1200" dirty="0" smtClean="0">
                <a:solidFill>
                  <a:schemeClr val="tx1"/>
                </a:solidFill>
                <a:effectLst/>
                <a:latin typeface="+mn-lt"/>
                <a:ea typeface="+mn-ea"/>
                <a:cs typeface="+mn-cs"/>
              </a:rPr>
              <a:t> указывается </a:t>
            </a:r>
            <a:r>
              <a:rPr lang="ru-RU" sz="1400" b="1" u="none" kern="1200" dirty="0" smtClean="0">
                <a:solidFill>
                  <a:schemeClr val="tx1"/>
                </a:solidFill>
                <a:effectLst/>
                <a:latin typeface="+mn-lt"/>
                <a:ea typeface="+mn-ea"/>
                <a:cs typeface="+mn-cs"/>
              </a:rPr>
              <a:t>по состоянию на дату представления справки </a:t>
            </a:r>
            <a:r>
              <a:rPr lang="ru-RU" sz="1400" i="0" u="none" kern="1200" dirty="0" smtClean="0">
                <a:solidFill>
                  <a:schemeClr val="tx1"/>
                </a:solidFill>
                <a:effectLst/>
                <a:latin typeface="+mn-lt"/>
                <a:ea typeface="+mn-ea"/>
                <a:cs typeface="+mn-cs"/>
              </a:rPr>
              <a:t>на основании записи в паспорте или ином документе, подтверждающем регистрацию по месту жительства</a:t>
            </a:r>
            <a:r>
              <a:rPr lang="ru-RU" sz="1400" i="1" u="none" kern="1200" dirty="0" smtClean="0">
                <a:solidFill>
                  <a:schemeClr val="tx1"/>
                </a:solidFill>
                <a:effectLst/>
                <a:latin typeface="+mn-lt"/>
                <a:ea typeface="+mn-ea"/>
                <a:cs typeface="+mn-cs"/>
              </a:rPr>
              <a:t> </a:t>
            </a:r>
            <a:r>
              <a:rPr lang="ru-RU" sz="1400" u="none" kern="1200" dirty="0" smtClean="0">
                <a:solidFill>
                  <a:schemeClr val="tx1"/>
                </a:solidFill>
                <a:effectLst/>
                <a:latin typeface="+mn-lt"/>
                <a:ea typeface="+mn-ea"/>
                <a:cs typeface="+mn-cs"/>
              </a:rPr>
              <a:t>(почтовый индекс, наименование субъекта Российской Федерации, района, города, иного населенного пункта, улицы, номер дома и квартиры). </a:t>
            </a:r>
            <a:r>
              <a:rPr lang="ru-RU" sz="1400" b="1" kern="1200" dirty="0" smtClean="0">
                <a:solidFill>
                  <a:schemeClr val="tx1"/>
                </a:solidFill>
                <a:effectLst/>
                <a:latin typeface="+mn-lt"/>
                <a:ea typeface="+mn-ea"/>
                <a:cs typeface="+mn-cs"/>
              </a:rPr>
              <a:t>При наличии временной регистрации</a:t>
            </a:r>
            <a:r>
              <a:rPr lang="ru-RU" sz="1400" kern="1200" dirty="0" smtClean="0">
                <a:solidFill>
                  <a:schemeClr val="tx1"/>
                </a:solidFill>
                <a:effectLst/>
                <a:latin typeface="+mn-lt"/>
                <a:ea typeface="+mn-ea"/>
                <a:cs typeface="+mn-cs"/>
              </a:rPr>
              <a:t> ее адрес указывается в скобках. В случае если служащий </a:t>
            </a:r>
            <a:r>
              <a:rPr lang="ru-RU" sz="1400" b="1" kern="1200" dirty="0" smtClean="0">
                <a:solidFill>
                  <a:schemeClr val="tx1"/>
                </a:solidFill>
                <a:effectLst/>
                <a:latin typeface="+mn-lt"/>
                <a:ea typeface="+mn-ea"/>
                <a:cs typeface="+mn-cs"/>
              </a:rPr>
              <a:t>не проживает </a:t>
            </a:r>
            <a:r>
              <a:rPr lang="ru-RU" sz="1400" kern="1200" dirty="0" smtClean="0">
                <a:solidFill>
                  <a:schemeClr val="tx1"/>
                </a:solidFill>
                <a:effectLst/>
                <a:latin typeface="+mn-lt"/>
                <a:ea typeface="+mn-ea"/>
                <a:cs typeface="+mn-cs"/>
              </a:rPr>
              <a:t>по адресу места регистрации, в скобках указывается </a:t>
            </a:r>
            <a:r>
              <a:rPr lang="ru-RU" sz="1400" b="1" kern="1200" dirty="0" smtClean="0">
                <a:solidFill>
                  <a:schemeClr val="tx1"/>
                </a:solidFill>
                <a:effectLst/>
                <a:latin typeface="+mn-lt"/>
                <a:ea typeface="+mn-ea"/>
                <a:cs typeface="+mn-cs"/>
              </a:rPr>
              <a:t>адрес фактического проживания</a:t>
            </a:r>
            <a:r>
              <a:rPr lang="ru-RU" sz="1400" kern="1200" dirty="0" smtClean="0">
                <a:solidFill>
                  <a:schemeClr val="tx1"/>
                </a:solidFill>
                <a:effectLst/>
                <a:latin typeface="+mn-lt"/>
                <a:ea typeface="+mn-ea"/>
                <a:cs typeface="+mn-cs"/>
              </a:rPr>
              <a:t>.</a:t>
            </a:r>
          </a:p>
          <a:p>
            <a:endParaRPr lang="ru-RU" sz="1400" kern="1200" dirty="0" smtClean="0">
              <a:solidFill>
                <a:schemeClr val="tx1"/>
              </a:solidFill>
              <a:effectLst/>
              <a:latin typeface="+mn-lt"/>
              <a:ea typeface="+mn-ea"/>
              <a:cs typeface="+mn-cs"/>
            </a:endParaRPr>
          </a:p>
          <a:p>
            <a:r>
              <a:rPr lang="ru-RU" sz="1400" b="1" kern="1200" dirty="0" smtClean="0">
                <a:solidFill>
                  <a:schemeClr val="tx1"/>
                </a:solidFill>
                <a:effectLst/>
                <a:latin typeface="+mn-lt"/>
                <a:ea typeface="+mn-ea"/>
                <a:cs typeface="+mn-cs"/>
              </a:rPr>
              <a:t>При отсутствии </a:t>
            </a:r>
            <a:r>
              <a:rPr lang="ru-RU" sz="1400" kern="1200" dirty="0" smtClean="0">
                <a:solidFill>
                  <a:schemeClr val="tx1"/>
                </a:solidFill>
                <a:effectLst/>
                <a:latin typeface="+mn-lt"/>
                <a:ea typeface="+mn-ea"/>
                <a:cs typeface="+mn-cs"/>
              </a:rPr>
              <a:t>постоянной регистрации указывается временная (по паспорту). </a:t>
            </a:r>
          </a:p>
          <a:p>
            <a:endParaRPr lang="ru-RU" sz="14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12F1B6DA-819A-4D98-AC67-269D4113AE11}" type="slidenum">
              <a:rPr lang="ru-RU" smtClean="0"/>
              <a:t>6</a:t>
            </a:fld>
            <a:endParaRPr lang="ru-RU"/>
          </a:p>
        </p:txBody>
      </p:sp>
    </p:spTree>
    <p:extLst>
      <p:ext uri="{BB962C8B-B14F-4D97-AF65-F5344CB8AC3E}">
        <p14:creationId xmlns:p14="http://schemas.microsoft.com/office/powerpoint/2010/main" val="2953618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400" kern="1200" dirty="0" smtClean="0">
                <a:solidFill>
                  <a:schemeClr val="tx1"/>
                </a:solidFill>
                <a:effectLst/>
                <a:latin typeface="+mn-lt"/>
                <a:ea typeface="+mn-ea"/>
                <a:cs typeface="+mn-cs"/>
              </a:rPr>
              <a:t>БЕЗ ИЗМЕНЕНИЙ</a:t>
            </a:r>
            <a:r>
              <a:rPr lang="ru-RU" sz="1200" kern="1200" dirty="0" smtClean="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12F1B6DA-819A-4D98-AC67-269D4113AE11}" type="slidenum">
              <a:rPr lang="ru-RU" smtClean="0"/>
              <a:t>7</a:t>
            </a:fld>
            <a:endParaRPr lang="ru-RU"/>
          </a:p>
        </p:txBody>
      </p:sp>
    </p:spTree>
    <p:extLst>
      <p:ext uri="{BB962C8B-B14F-4D97-AF65-F5344CB8AC3E}">
        <p14:creationId xmlns:p14="http://schemas.microsoft.com/office/powerpoint/2010/main" val="2667953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2F1B6DA-819A-4D98-AC67-269D4113AE11}" type="slidenum">
              <a:rPr lang="ru-RU" smtClean="0"/>
              <a:t>8</a:t>
            </a:fld>
            <a:endParaRPr lang="ru-RU"/>
          </a:p>
        </p:txBody>
      </p:sp>
    </p:spTree>
    <p:extLst>
      <p:ext uri="{BB962C8B-B14F-4D97-AF65-F5344CB8AC3E}">
        <p14:creationId xmlns:p14="http://schemas.microsoft.com/office/powerpoint/2010/main" val="2700430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400" kern="1200" dirty="0" smtClean="0">
                <a:solidFill>
                  <a:schemeClr val="tx1"/>
                </a:solidFill>
                <a:effectLst/>
                <a:latin typeface="+mn-lt"/>
                <a:ea typeface="+mn-ea"/>
                <a:cs typeface="+mn-cs"/>
              </a:rPr>
              <a:t>БЕЗ ИЗМЕНЕНИЙ </a:t>
            </a:r>
          </a:p>
          <a:p>
            <a:endParaRPr lang="ru-RU" dirty="0"/>
          </a:p>
        </p:txBody>
      </p:sp>
      <p:sp>
        <p:nvSpPr>
          <p:cNvPr id="4" name="Номер слайда 3"/>
          <p:cNvSpPr>
            <a:spLocks noGrp="1"/>
          </p:cNvSpPr>
          <p:nvPr>
            <p:ph type="sldNum" sz="quarter" idx="10"/>
          </p:nvPr>
        </p:nvSpPr>
        <p:spPr/>
        <p:txBody>
          <a:bodyPr/>
          <a:lstStyle/>
          <a:p>
            <a:fld id="{12F1B6DA-819A-4D98-AC67-269D4113AE11}" type="slidenum">
              <a:rPr lang="ru-RU" smtClean="0"/>
              <a:t>9</a:t>
            </a:fld>
            <a:endParaRPr lang="ru-RU"/>
          </a:p>
        </p:txBody>
      </p:sp>
    </p:spTree>
    <p:extLst>
      <p:ext uri="{BB962C8B-B14F-4D97-AF65-F5344CB8AC3E}">
        <p14:creationId xmlns:p14="http://schemas.microsoft.com/office/powerpoint/2010/main" val="276302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EDF5CF3-5E1F-47B8-8FD3-77F010FB8C32}" type="datetimeFigureOut">
              <a:rPr lang="ru-RU" smtClean="0"/>
              <a:t>30.03.2017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408147-E808-40ED-9077-E2DD68D7044F}" type="slidenum">
              <a:rPr lang="ru-RU" smtClean="0"/>
              <a:t>‹#›</a:t>
            </a:fld>
            <a:endParaRPr lang="ru-RU"/>
          </a:p>
        </p:txBody>
      </p:sp>
    </p:spTree>
    <p:extLst>
      <p:ext uri="{BB962C8B-B14F-4D97-AF65-F5344CB8AC3E}">
        <p14:creationId xmlns:p14="http://schemas.microsoft.com/office/powerpoint/2010/main" val="27697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EDF5CF3-5E1F-47B8-8FD3-77F010FB8C32}" type="datetimeFigureOut">
              <a:rPr lang="ru-RU" smtClean="0"/>
              <a:t>30.03.2017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408147-E808-40ED-9077-E2DD68D7044F}" type="slidenum">
              <a:rPr lang="ru-RU" smtClean="0"/>
              <a:t>‹#›</a:t>
            </a:fld>
            <a:endParaRPr lang="ru-RU"/>
          </a:p>
        </p:txBody>
      </p:sp>
    </p:spTree>
    <p:extLst>
      <p:ext uri="{BB962C8B-B14F-4D97-AF65-F5344CB8AC3E}">
        <p14:creationId xmlns:p14="http://schemas.microsoft.com/office/powerpoint/2010/main" val="129178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EDF5CF3-5E1F-47B8-8FD3-77F010FB8C32}" type="datetimeFigureOut">
              <a:rPr lang="ru-RU" smtClean="0"/>
              <a:t>30.03.2017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408147-E808-40ED-9077-E2DD68D7044F}" type="slidenum">
              <a:rPr lang="ru-RU" smtClean="0"/>
              <a:t>‹#›</a:t>
            </a:fld>
            <a:endParaRPr lang="ru-RU"/>
          </a:p>
        </p:txBody>
      </p:sp>
    </p:spTree>
    <p:extLst>
      <p:ext uri="{BB962C8B-B14F-4D97-AF65-F5344CB8AC3E}">
        <p14:creationId xmlns:p14="http://schemas.microsoft.com/office/powerpoint/2010/main" val="623071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EDF5CF3-5E1F-47B8-8FD3-77F010FB8C32}" type="datetimeFigureOut">
              <a:rPr lang="ru-RU" smtClean="0">
                <a:solidFill>
                  <a:prstClr val="black">
                    <a:tint val="75000"/>
                  </a:prstClr>
                </a:solidFill>
              </a:rPr>
              <a:pPr/>
              <a:t>30.03.2017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3408147-E808-40ED-9077-E2DD68D7044F}"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17279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EDF5CF3-5E1F-47B8-8FD3-77F010FB8C32}" type="datetimeFigureOut">
              <a:rPr lang="ru-RU" smtClean="0">
                <a:solidFill>
                  <a:prstClr val="black">
                    <a:tint val="75000"/>
                  </a:prstClr>
                </a:solidFill>
              </a:rPr>
              <a:pPr/>
              <a:t>30.03.2017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3408147-E808-40ED-9077-E2DD68D7044F}"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71228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EDF5CF3-5E1F-47B8-8FD3-77F010FB8C32}" type="datetimeFigureOut">
              <a:rPr lang="ru-RU" smtClean="0">
                <a:solidFill>
                  <a:prstClr val="black">
                    <a:tint val="75000"/>
                  </a:prstClr>
                </a:solidFill>
              </a:rPr>
              <a:pPr/>
              <a:t>30.03.2017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3408147-E808-40ED-9077-E2DD68D7044F}"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40854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EDF5CF3-5E1F-47B8-8FD3-77F010FB8C32}" type="datetimeFigureOut">
              <a:rPr lang="ru-RU" smtClean="0">
                <a:solidFill>
                  <a:prstClr val="black">
                    <a:tint val="75000"/>
                  </a:prstClr>
                </a:solidFill>
              </a:rPr>
              <a:pPr/>
              <a:t>30.03.2017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3408147-E808-40ED-9077-E2DD68D7044F}"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78454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EDF5CF3-5E1F-47B8-8FD3-77F010FB8C32}" type="datetimeFigureOut">
              <a:rPr lang="ru-RU" smtClean="0">
                <a:solidFill>
                  <a:prstClr val="black">
                    <a:tint val="75000"/>
                  </a:prstClr>
                </a:solidFill>
              </a:rPr>
              <a:pPr/>
              <a:t>30.03.2017</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23408147-E808-40ED-9077-E2DD68D7044F}"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105549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EDF5CF3-5E1F-47B8-8FD3-77F010FB8C32}" type="datetimeFigureOut">
              <a:rPr lang="ru-RU" smtClean="0">
                <a:solidFill>
                  <a:prstClr val="black">
                    <a:tint val="75000"/>
                  </a:prstClr>
                </a:solidFill>
              </a:rPr>
              <a:pPr/>
              <a:t>30.03.2017</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3408147-E808-40ED-9077-E2DD68D7044F}"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03320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EDF5CF3-5E1F-47B8-8FD3-77F010FB8C32}" type="datetimeFigureOut">
              <a:rPr lang="ru-RU" smtClean="0">
                <a:solidFill>
                  <a:prstClr val="black">
                    <a:tint val="75000"/>
                  </a:prstClr>
                </a:solidFill>
              </a:rPr>
              <a:pPr/>
              <a:t>30.03.2017</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23408147-E808-40ED-9077-E2DD68D7044F}"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52013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6EDF5CF3-5E1F-47B8-8FD3-77F010FB8C32}" type="datetimeFigureOut">
              <a:rPr lang="ru-RU" smtClean="0">
                <a:solidFill>
                  <a:prstClr val="black">
                    <a:tint val="75000"/>
                  </a:prstClr>
                </a:solidFill>
              </a:rPr>
              <a:pPr/>
              <a:t>30.03.2017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3408147-E808-40ED-9077-E2DD68D7044F}"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79952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EDF5CF3-5E1F-47B8-8FD3-77F010FB8C32}" type="datetimeFigureOut">
              <a:rPr lang="ru-RU" smtClean="0"/>
              <a:t>30.03.2017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408147-E808-40ED-9077-E2DD68D7044F}" type="slidenum">
              <a:rPr lang="ru-RU" smtClean="0"/>
              <a:t>‹#›</a:t>
            </a:fld>
            <a:endParaRPr lang="ru-RU"/>
          </a:p>
        </p:txBody>
      </p:sp>
    </p:spTree>
    <p:extLst>
      <p:ext uri="{BB962C8B-B14F-4D97-AF65-F5344CB8AC3E}">
        <p14:creationId xmlns:p14="http://schemas.microsoft.com/office/powerpoint/2010/main" val="3499859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6EDF5CF3-5E1F-47B8-8FD3-77F010FB8C32}" type="datetimeFigureOut">
              <a:rPr lang="ru-RU" smtClean="0">
                <a:solidFill>
                  <a:prstClr val="black">
                    <a:tint val="75000"/>
                  </a:prstClr>
                </a:solidFill>
              </a:rPr>
              <a:pPr/>
              <a:t>30.03.2017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3408147-E808-40ED-9077-E2DD68D7044F}"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629888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EDF5CF3-5E1F-47B8-8FD3-77F010FB8C32}" type="datetimeFigureOut">
              <a:rPr lang="ru-RU" smtClean="0">
                <a:solidFill>
                  <a:prstClr val="black">
                    <a:tint val="75000"/>
                  </a:prstClr>
                </a:solidFill>
              </a:rPr>
              <a:pPr/>
              <a:t>30.03.2017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3408147-E808-40ED-9077-E2DD68D7044F}"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406555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EDF5CF3-5E1F-47B8-8FD3-77F010FB8C32}" type="datetimeFigureOut">
              <a:rPr lang="ru-RU" smtClean="0">
                <a:solidFill>
                  <a:prstClr val="black">
                    <a:tint val="75000"/>
                  </a:prstClr>
                </a:solidFill>
              </a:rPr>
              <a:pPr/>
              <a:t>30.03.2017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3408147-E808-40ED-9077-E2DD68D7044F}"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35539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EDF5CF3-5E1F-47B8-8FD3-77F010FB8C32}" type="datetimeFigureOut">
              <a:rPr lang="ru-RU" smtClean="0"/>
              <a:t>30.03.2017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408147-E808-40ED-9077-E2DD68D7044F}" type="slidenum">
              <a:rPr lang="ru-RU" smtClean="0"/>
              <a:t>‹#›</a:t>
            </a:fld>
            <a:endParaRPr lang="ru-RU"/>
          </a:p>
        </p:txBody>
      </p:sp>
    </p:spTree>
    <p:extLst>
      <p:ext uri="{BB962C8B-B14F-4D97-AF65-F5344CB8AC3E}">
        <p14:creationId xmlns:p14="http://schemas.microsoft.com/office/powerpoint/2010/main" val="3436437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EDF5CF3-5E1F-47B8-8FD3-77F010FB8C32}" type="datetimeFigureOut">
              <a:rPr lang="ru-RU" smtClean="0"/>
              <a:t>30.03.2017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408147-E808-40ED-9077-E2DD68D7044F}" type="slidenum">
              <a:rPr lang="ru-RU" smtClean="0"/>
              <a:t>‹#›</a:t>
            </a:fld>
            <a:endParaRPr lang="ru-RU"/>
          </a:p>
        </p:txBody>
      </p:sp>
    </p:spTree>
    <p:extLst>
      <p:ext uri="{BB962C8B-B14F-4D97-AF65-F5344CB8AC3E}">
        <p14:creationId xmlns:p14="http://schemas.microsoft.com/office/powerpoint/2010/main" val="297215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EDF5CF3-5E1F-47B8-8FD3-77F010FB8C32}" type="datetimeFigureOut">
              <a:rPr lang="ru-RU" smtClean="0"/>
              <a:t>30.03.2017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3408147-E808-40ED-9077-E2DD68D7044F}" type="slidenum">
              <a:rPr lang="ru-RU" smtClean="0"/>
              <a:t>‹#›</a:t>
            </a:fld>
            <a:endParaRPr lang="ru-RU"/>
          </a:p>
        </p:txBody>
      </p:sp>
    </p:spTree>
    <p:extLst>
      <p:ext uri="{BB962C8B-B14F-4D97-AF65-F5344CB8AC3E}">
        <p14:creationId xmlns:p14="http://schemas.microsoft.com/office/powerpoint/2010/main" val="1049564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EDF5CF3-5E1F-47B8-8FD3-77F010FB8C32}" type="datetimeFigureOut">
              <a:rPr lang="ru-RU" smtClean="0"/>
              <a:t>30.03.2017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3408147-E808-40ED-9077-E2DD68D7044F}" type="slidenum">
              <a:rPr lang="ru-RU" smtClean="0"/>
              <a:t>‹#›</a:t>
            </a:fld>
            <a:endParaRPr lang="ru-RU"/>
          </a:p>
        </p:txBody>
      </p:sp>
    </p:spTree>
    <p:extLst>
      <p:ext uri="{BB962C8B-B14F-4D97-AF65-F5344CB8AC3E}">
        <p14:creationId xmlns:p14="http://schemas.microsoft.com/office/powerpoint/2010/main" val="1245854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EDF5CF3-5E1F-47B8-8FD3-77F010FB8C32}" type="datetimeFigureOut">
              <a:rPr lang="ru-RU" smtClean="0"/>
              <a:t>30.03.2017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3408147-E808-40ED-9077-E2DD68D7044F}" type="slidenum">
              <a:rPr lang="ru-RU" smtClean="0"/>
              <a:t>‹#›</a:t>
            </a:fld>
            <a:endParaRPr lang="ru-RU"/>
          </a:p>
        </p:txBody>
      </p:sp>
    </p:spTree>
    <p:extLst>
      <p:ext uri="{BB962C8B-B14F-4D97-AF65-F5344CB8AC3E}">
        <p14:creationId xmlns:p14="http://schemas.microsoft.com/office/powerpoint/2010/main" val="4061112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6EDF5CF3-5E1F-47B8-8FD3-77F010FB8C32}" type="datetimeFigureOut">
              <a:rPr lang="ru-RU" smtClean="0"/>
              <a:t>30.03.2017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408147-E808-40ED-9077-E2DD68D7044F}" type="slidenum">
              <a:rPr lang="ru-RU" smtClean="0"/>
              <a:t>‹#›</a:t>
            </a:fld>
            <a:endParaRPr lang="ru-RU"/>
          </a:p>
        </p:txBody>
      </p:sp>
    </p:spTree>
    <p:extLst>
      <p:ext uri="{BB962C8B-B14F-4D97-AF65-F5344CB8AC3E}">
        <p14:creationId xmlns:p14="http://schemas.microsoft.com/office/powerpoint/2010/main" val="1442826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6EDF5CF3-5E1F-47B8-8FD3-77F010FB8C32}" type="datetimeFigureOut">
              <a:rPr lang="ru-RU" smtClean="0"/>
              <a:t>30.03.2017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408147-E808-40ED-9077-E2DD68D7044F}" type="slidenum">
              <a:rPr lang="ru-RU" smtClean="0"/>
              <a:t>‹#›</a:t>
            </a:fld>
            <a:endParaRPr lang="ru-RU"/>
          </a:p>
        </p:txBody>
      </p:sp>
    </p:spTree>
    <p:extLst>
      <p:ext uri="{BB962C8B-B14F-4D97-AF65-F5344CB8AC3E}">
        <p14:creationId xmlns:p14="http://schemas.microsoft.com/office/powerpoint/2010/main" val="2047488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EDF5CF3-5E1F-47B8-8FD3-77F010FB8C32}" type="datetimeFigureOut">
              <a:rPr lang="ru-RU" smtClean="0"/>
              <a:t>30.03.2017</a:t>
            </a:fld>
            <a:endParaRPr lang="ru-RU"/>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3408147-E808-40ED-9077-E2DD68D7044F}" type="slidenum">
              <a:rPr lang="ru-RU" smtClean="0"/>
              <a:t>‹#›</a:t>
            </a:fld>
            <a:endParaRPr lang="ru-RU"/>
          </a:p>
        </p:txBody>
      </p:sp>
    </p:spTree>
    <p:extLst>
      <p:ext uri="{BB962C8B-B14F-4D97-AF65-F5344CB8AC3E}">
        <p14:creationId xmlns:p14="http://schemas.microsoft.com/office/powerpoint/2010/main" val="4294030383"/>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EDF5CF3-5E1F-47B8-8FD3-77F010FB8C32}" type="datetimeFigureOut">
              <a:rPr lang="ru-RU" smtClean="0">
                <a:solidFill>
                  <a:prstClr val="black">
                    <a:tint val="75000"/>
                  </a:prstClr>
                </a:solidFill>
              </a:rPr>
              <a:pPr/>
              <a:t>30.03.2017</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3408147-E808-40ED-9077-E2DD68D7044F}"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510822761"/>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mailto:h.i.petkova@adm.rkomi.r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mailto:e.v.panyukov@adm.rkomi.ru" TargetMode="External"/><Relationship Id="rId4" Type="http://schemas.openxmlformats.org/officeDocument/2006/relationships/hyperlink" Target="mailto:s.a.obuhova@adm.rkomi.r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16632"/>
            <a:ext cx="8856984" cy="6624736"/>
          </a:xfrm>
        </p:spPr>
        <p:txBody>
          <a:bodyPr anchor="ctr">
            <a:normAutofit/>
          </a:bodyPr>
          <a:lstStyle/>
          <a:p>
            <a:r>
              <a:rPr lang="ru-RU" b="1" dirty="0" smtClean="0"/>
              <a:t/>
            </a:r>
            <a:br>
              <a:rPr lang="ru-RU" b="1" dirty="0" smtClean="0"/>
            </a:br>
            <a:r>
              <a:rPr lang="ru-RU" sz="4400" b="1" dirty="0" smtClean="0">
                <a:latin typeface="+mn-lt"/>
              </a:rPr>
              <a:t>ВОПРОСЫ ПРЕДСТАВЛЕНИЯ СВЕДЕНИЙ О ДОХОДАХ, РАСХОДАХ, </a:t>
            </a:r>
            <a:br>
              <a:rPr lang="ru-RU" sz="4400" b="1" dirty="0" smtClean="0">
                <a:latin typeface="+mn-lt"/>
              </a:rPr>
            </a:br>
            <a:r>
              <a:rPr lang="ru-RU" sz="4400" b="1" dirty="0" smtClean="0">
                <a:latin typeface="+mn-lt"/>
              </a:rPr>
              <a:t>ОБ ИМУЩЕСТВЕ И ОБЯЗАТЕЛЬСТВАХ ИМУЩЕСТВЕННОГО ХАРАКТЕРА </a:t>
            </a:r>
            <a:br>
              <a:rPr lang="ru-RU" sz="4400" b="1" dirty="0" smtClean="0">
                <a:latin typeface="+mn-lt"/>
              </a:rPr>
            </a:br>
            <a:r>
              <a:rPr lang="ru-RU" sz="4400" b="1" dirty="0" smtClean="0">
                <a:latin typeface="+mn-lt"/>
              </a:rPr>
              <a:t>ЗА </a:t>
            </a:r>
            <a:r>
              <a:rPr lang="ru-RU" sz="4400" b="1" dirty="0">
                <a:latin typeface="+mn-lt"/>
              </a:rPr>
              <a:t>2016 </a:t>
            </a:r>
            <a:r>
              <a:rPr lang="ru-RU" sz="4400" b="1" dirty="0" smtClean="0">
                <a:latin typeface="+mn-lt"/>
              </a:rPr>
              <a:t>ГОД</a:t>
            </a:r>
            <a:r>
              <a:rPr lang="ru-RU" sz="4400" b="1" dirty="0" smtClean="0"/>
              <a:t/>
            </a:r>
            <a:br>
              <a:rPr lang="ru-RU" sz="4400" b="1" dirty="0" smtClean="0"/>
            </a:br>
            <a:endParaRPr lang="ru-RU" sz="4400" b="1" dirty="0"/>
          </a:p>
        </p:txBody>
      </p:sp>
    </p:spTree>
    <p:extLst>
      <p:ext uri="{BB962C8B-B14F-4D97-AF65-F5344CB8AC3E}">
        <p14:creationId xmlns:p14="http://schemas.microsoft.com/office/powerpoint/2010/main" val="2701462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04664"/>
            <a:ext cx="8424936" cy="6032421"/>
          </a:xfrm>
          <a:prstGeom prst="rect">
            <a:avLst/>
          </a:prstGeom>
        </p:spPr>
        <p:txBody>
          <a:bodyPr wrap="square">
            <a:spAutoFit/>
          </a:bodyPr>
          <a:lstStyle/>
          <a:p>
            <a:pPr algn="just"/>
            <a:r>
              <a:rPr lang="ru-RU" dirty="0"/>
              <a:t>зарегистрированный по адресу: </a:t>
            </a:r>
            <a:r>
              <a:rPr lang="ru-RU" sz="1700" b="1" u="sng" dirty="0">
                <a:ea typeface="Times New Roman" panose="02020603050405020304" pitchFamily="18" charset="0"/>
              </a:rPr>
              <a:t>167016, Республика Коми, </a:t>
            </a:r>
            <a:r>
              <a:rPr lang="ru-RU" sz="1700" b="1" u="sng" dirty="0" err="1">
                <a:ea typeface="Times New Roman" panose="02020603050405020304" pitchFamily="18" charset="0"/>
              </a:rPr>
              <a:t>г.Сыктывкар</a:t>
            </a:r>
            <a:r>
              <a:rPr lang="ru-RU" sz="1700" b="1" u="sng" dirty="0">
                <a:ea typeface="Times New Roman" panose="02020603050405020304" pitchFamily="18" charset="0"/>
              </a:rPr>
              <a:t>, </a:t>
            </a:r>
            <a:r>
              <a:rPr lang="ru-RU" sz="1700" b="1" u="sng" dirty="0" err="1">
                <a:ea typeface="Times New Roman" panose="02020603050405020304" pitchFamily="18" charset="0"/>
              </a:rPr>
              <a:t>ул.Катаева</a:t>
            </a:r>
            <a:r>
              <a:rPr lang="ru-RU" sz="1700" b="1" u="sng" dirty="0">
                <a:ea typeface="Times New Roman" panose="02020603050405020304" pitchFamily="18" charset="0"/>
              </a:rPr>
              <a:t>, д.5, кв.3 кв.1 </a:t>
            </a:r>
            <a:r>
              <a:rPr lang="ru-RU" sz="1700" b="1" u="sng" dirty="0" smtClean="0">
                <a:ea typeface="Times New Roman" panose="02020603050405020304" pitchFamily="18" charset="0"/>
              </a:rPr>
              <a:t>(</a:t>
            </a:r>
            <a:r>
              <a:rPr lang="ru-RU" sz="1700" b="1" u="sng" dirty="0">
                <a:ea typeface="Times New Roman" panose="02020603050405020304" pitchFamily="18" charset="0"/>
              </a:rPr>
              <a:t>167016, Республика Коми, </a:t>
            </a:r>
            <a:r>
              <a:rPr lang="ru-RU" sz="1700" b="1" u="sng" dirty="0" err="1">
                <a:ea typeface="Times New Roman" panose="02020603050405020304" pitchFamily="18" charset="0"/>
              </a:rPr>
              <a:t>г.Сыктывкар</a:t>
            </a:r>
            <a:r>
              <a:rPr lang="ru-RU" sz="1700" b="1" u="sng" dirty="0">
                <a:ea typeface="Times New Roman" panose="02020603050405020304" pitchFamily="18" charset="0"/>
              </a:rPr>
              <a:t>, </a:t>
            </a:r>
            <a:r>
              <a:rPr lang="ru-RU" sz="1700" b="1" u="sng" dirty="0" err="1">
                <a:ea typeface="Times New Roman" panose="02020603050405020304" pitchFamily="18" charset="0"/>
              </a:rPr>
              <a:t>ул.Катаева</a:t>
            </a:r>
            <a:r>
              <a:rPr lang="ru-RU" sz="1700" b="1" u="sng" dirty="0">
                <a:ea typeface="Times New Roman" panose="02020603050405020304" pitchFamily="18" charset="0"/>
              </a:rPr>
              <a:t>, д.5, </a:t>
            </a:r>
            <a:r>
              <a:rPr lang="ru-RU" sz="1700" b="1" u="sng" dirty="0" smtClean="0">
                <a:ea typeface="Times New Roman" panose="02020603050405020304" pitchFamily="18" charset="0"/>
              </a:rPr>
              <a:t>кв.3)                                                                                                                     </a:t>
            </a:r>
            <a:r>
              <a:rPr lang="ru-RU" sz="100" u="sng" dirty="0" smtClean="0"/>
              <a:t>,</a:t>
            </a:r>
            <a:endParaRPr lang="ru-RU" sz="100" u="sng" dirty="0"/>
          </a:p>
          <a:p>
            <a:pPr algn="just"/>
            <a:r>
              <a:rPr lang="ru-RU" dirty="0"/>
              <a:t>                                    </a:t>
            </a:r>
            <a:r>
              <a:rPr lang="ru-RU" dirty="0" smtClean="0"/>
              <a:t>                    </a:t>
            </a:r>
            <a:r>
              <a:rPr lang="ru-RU" dirty="0"/>
              <a:t>(адрес места регистрации)</a:t>
            </a:r>
          </a:p>
          <a:p>
            <a:pPr algn="just"/>
            <a:endParaRPr lang="ru-RU" dirty="0" smtClean="0"/>
          </a:p>
          <a:p>
            <a:pPr algn="just"/>
            <a:r>
              <a:rPr lang="ru-RU" dirty="0" smtClean="0"/>
              <a:t>сообщаю   </a:t>
            </a:r>
            <a:r>
              <a:rPr lang="ru-RU" dirty="0"/>
              <a:t>сведения   о   доходах,   расходах   своих,  супруги   (супруга),</a:t>
            </a:r>
          </a:p>
          <a:p>
            <a:pPr algn="just"/>
            <a:r>
              <a:rPr lang="ru-RU" u="sng" dirty="0"/>
              <a:t>несовершеннолетнего ребенка</a:t>
            </a:r>
            <a:r>
              <a:rPr lang="ru-RU" dirty="0"/>
              <a:t> (нужное подчеркнуть)</a:t>
            </a:r>
          </a:p>
          <a:p>
            <a:pPr algn="just"/>
            <a:r>
              <a:rPr lang="ru-RU" b="1" u="sng" dirty="0">
                <a:ea typeface="Times New Roman" panose="02020603050405020304" pitchFamily="18" charset="0"/>
              </a:rPr>
              <a:t>                  </a:t>
            </a:r>
            <a:r>
              <a:rPr lang="ru-RU" b="1" u="sng" dirty="0" smtClean="0">
                <a:ea typeface="Times New Roman" panose="02020603050405020304" pitchFamily="18" charset="0"/>
              </a:rPr>
              <a:t> Иванова Егора Петровича, 16.02.2009 г.р., </a:t>
            </a:r>
            <a:r>
              <a:rPr lang="ru-RU" sz="100" b="1" u="sng" dirty="0" smtClean="0">
                <a:ea typeface="Times New Roman" panose="02020603050405020304" pitchFamily="18" charset="0"/>
              </a:rPr>
              <a:t>,</a:t>
            </a:r>
            <a:r>
              <a:rPr lang="ru-RU" b="1" u="sng" dirty="0" smtClean="0">
                <a:ea typeface="Times New Roman" panose="02020603050405020304" pitchFamily="18" charset="0"/>
              </a:rPr>
              <a:t> </a:t>
            </a:r>
            <a:br>
              <a:rPr lang="ru-RU" b="1" u="sng" dirty="0" smtClean="0">
                <a:ea typeface="Times New Roman" panose="02020603050405020304" pitchFamily="18" charset="0"/>
              </a:rPr>
            </a:br>
            <a:r>
              <a:rPr lang="ru-RU" b="1" u="sng" dirty="0" smtClean="0">
                <a:ea typeface="Times New Roman" panose="02020603050405020304" pitchFamily="18" charset="0"/>
              </a:rPr>
              <a:t>                   свидетельство о рождении </a:t>
            </a:r>
            <a:r>
              <a:rPr lang="en-US" b="1" u="sng" dirty="0" smtClean="0">
                <a:ea typeface="Times New Roman" panose="02020603050405020304" pitchFamily="18" charset="0"/>
              </a:rPr>
              <a:t>I-EA 798236</a:t>
            </a:r>
            <a:r>
              <a:rPr lang="ru-RU" b="1" u="sng" dirty="0" smtClean="0">
                <a:ea typeface="Times New Roman" panose="02020603050405020304" pitchFamily="18" charset="0"/>
              </a:rPr>
              <a:t>, выдано </a:t>
            </a:r>
            <a:r>
              <a:rPr lang="en-US" b="1" u="sng" dirty="0" smtClean="0">
                <a:ea typeface="Times New Roman" panose="02020603050405020304" pitchFamily="18" charset="0"/>
              </a:rPr>
              <a:t>21</a:t>
            </a:r>
            <a:r>
              <a:rPr lang="ru-RU" b="1" u="sng" dirty="0" smtClean="0">
                <a:ea typeface="Times New Roman" panose="02020603050405020304" pitchFamily="18" charset="0"/>
              </a:rPr>
              <a:t>.0</a:t>
            </a:r>
            <a:r>
              <a:rPr lang="en-US" b="1" u="sng" dirty="0" smtClean="0">
                <a:ea typeface="Times New Roman" panose="02020603050405020304" pitchFamily="18" charset="0"/>
              </a:rPr>
              <a:t>2</a:t>
            </a:r>
            <a:r>
              <a:rPr lang="ru-RU" b="1" u="sng" dirty="0" smtClean="0">
                <a:ea typeface="Times New Roman" panose="02020603050405020304" pitchFamily="18" charset="0"/>
              </a:rPr>
              <a:t>.200</a:t>
            </a:r>
            <a:r>
              <a:rPr lang="en-US" b="1" u="sng" dirty="0" smtClean="0">
                <a:ea typeface="Times New Roman" panose="02020603050405020304" pitchFamily="18" charset="0"/>
              </a:rPr>
              <a:t>9</a:t>
            </a:r>
            <a:r>
              <a:rPr lang="ru-RU" b="1" u="sng" dirty="0" smtClean="0">
                <a:ea typeface="Times New Roman" panose="02020603050405020304" pitchFamily="18" charset="0"/>
              </a:rPr>
              <a:t> </a:t>
            </a:r>
            <a:r>
              <a:rPr lang="ru-RU" b="1" u="sng" dirty="0">
                <a:ea typeface="Times New Roman" panose="02020603050405020304" pitchFamily="18" charset="0"/>
              </a:rPr>
              <a:t>г</a:t>
            </a:r>
            <a:r>
              <a:rPr lang="ru-RU" b="1" u="sng" dirty="0" smtClean="0">
                <a:ea typeface="Times New Roman" panose="02020603050405020304" pitchFamily="18" charset="0"/>
              </a:rPr>
              <a:t>.                       </a:t>
            </a:r>
            <a:r>
              <a:rPr lang="ru-RU" sz="100" b="1" u="sng" dirty="0" smtClean="0">
                <a:ea typeface="Times New Roman" panose="02020603050405020304" pitchFamily="18" charset="0"/>
              </a:rPr>
              <a:t>.</a:t>
            </a:r>
            <a:r>
              <a:rPr lang="ru-RU" b="1" u="sng" dirty="0" smtClean="0">
                <a:ea typeface="Times New Roman" panose="02020603050405020304" pitchFamily="18" charset="0"/>
              </a:rPr>
              <a:t> </a:t>
            </a:r>
            <a:r>
              <a:rPr lang="en-US" b="1" u="sng" dirty="0" smtClean="0">
                <a:ea typeface="Times New Roman" panose="02020603050405020304" pitchFamily="18" charset="0"/>
              </a:rPr>
              <a:t> </a:t>
            </a:r>
            <a:endParaRPr lang="ru-RU" b="1" u="sng" dirty="0" smtClean="0">
              <a:ea typeface="Times New Roman" panose="02020603050405020304" pitchFamily="18" charset="0"/>
            </a:endParaRPr>
          </a:p>
          <a:p>
            <a:pPr algn="just"/>
            <a:r>
              <a:rPr lang="ru-RU" b="1" u="sng" dirty="0" smtClean="0">
                <a:ea typeface="Times New Roman" panose="02020603050405020304" pitchFamily="18" charset="0"/>
              </a:rPr>
              <a:t>    территориальным органом записи актов гражданского состояния  </a:t>
            </a:r>
            <a:r>
              <a:rPr lang="ru-RU" b="1" u="sng" dirty="0" err="1" smtClean="0">
                <a:ea typeface="Times New Roman" panose="02020603050405020304" pitchFamily="18" charset="0"/>
              </a:rPr>
              <a:t>г.Сыктывкара</a:t>
            </a:r>
            <a:r>
              <a:rPr lang="ru-RU" b="1" u="sng" dirty="0" smtClean="0">
                <a:ea typeface="Times New Roman" panose="02020603050405020304" pitchFamily="18" charset="0"/>
              </a:rPr>
              <a:t>   </a:t>
            </a:r>
            <a:r>
              <a:rPr lang="ru-RU" sz="100" b="1" u="sng" dirty="0" smtClean="0">
                <a:ea typeface="Times New Roman" panose="02020603050405020304" pitchFamily="18" charset="0"/>
              </a:rPr>
              <a:t>.</a:t>
            </a:r>
          </a:p>
          <a:p>
            <a:pPr algn="just"/>
            <a:r>
              <a:rPr lang="ru-RU" b="1" u="sng" dirty="0" smtClean="0">
                <a:ea typeface="Times New Roman" panose="02020603050405020304" pitchFamily="18" charset="0"/>
              </a:rPr>
              <a:t>          Управления записи актов гражданского состояния </a:t>
            </a:r>
            <a:r>
              <a:rPr lang="ru-RU" b="1" u="sng" dirty="0">
                <a:ea typeface="Times New Roman" panose="02020603050405020304" pitchFamily="18" charset="0"/>
              </a:rPr>
              <a:t>Республики </a:t>
            </a:r>
            <a:r>
              <a:rPr lang="ru-RU" b="1" u="sng" dirty="0" smtClean="0">
                <a:ea typeface="Times New Roman" panose="02020603050405020304" pitchFamily="18" charset="0"/>
              </a:rPr>
              <a:t>Коми,               </a:t>
            </a:r>
            <a:r>
              <a:rPr lang="ru-RU" sz="100" b="1" u="sng" dirty="0" smtClean="0">
                <a:ea typeface="Times New Roman" panose="02020603050405020304" pitchFamily="18" charset="0"/>
              </a:rPr>
              <a:t>.</a:t>
            </a:r>
            <a:r>
              <a:rPr lang="ru-RU" b="1" u="sng" dirty="0" smtClean="0">
                <a:ea typeface="Times New Roman" panose="02020603050405020304" pitchFamily="18" charset="0"/>
              </a:rPr>
              <a:t>                                                </a:t>
            </a:r>
          </a:p>
          <a:p>
            <a:pPr algn="ctr"/>
            <a:r>
              <a:rPr lang="ru-RU" sz="1600" dirty="0" smtClean="0"/>
              <a:t>фамилия</a:t>
            </a:r>
            <a:r>
              <a:rPr lang="ru-RU" sz="1600" dirty="0"/>
              <a:t>, имя, отчество, год рождения, серия и номер </a:t>
            </a:r>
            <a:r>
              <a:rPr lang="ru-RU" sz="1600" dirty="0" smtClean="0"/>
              <a:t>паспорта, дата </a:t>
            </a:r>
            <a:r>
              <a:rPr lang="ru-RU" sz="1600" dirty="0"/>
              <a:t>выдачи и орган, выдавший паспорт)</a:t>
            </a:r>
          </a:p>
          <a:p>
            <a:r>
              <a:rPr lang="ru-RU" b="1" u="sng" dirty="0">
                <a:ea typeface="Times New Roman" panose="02020603050405020304" pitchFamily="18" charset="0"/>
              </a:rPr>
              <a:t>                          167016, Республика Коми, </a:t>
            </a:r>
            <a:r>
              <a:rPr lang="ru-RU" b="1" u="sng" dirty="0" err="1">
                <a:ea typeface="Times New Roman" panose="02020603050405020304" pitchFamily="18" charset="0"/>
              </a:rPr>
              <a:t>г.Сыктывкар</a:t>
            </a:r>
            <a:r>
              <a:rPr lang="ru-RU" b="1" u="sng" dirty="0">
                <a:ea typeface="Times New Roman" panose="02020603050405020304" pitchFamily="18" charset="0"/>
              </a:rPr>
              <a:t>, </a:t>
            </a:r>
            <a:r>
              <a:rPr lang="ru-RU" b="1" u="sng" dirty="0" err="1">
                <a:ea typeface="Times New Roman" panose="02020603050405020304" pitchFamily="18" charset="0"/>
              </a:rPr>
              <a:t>ул.Катаева</a:t>
            </a:r>
            <a:r>
              <a:rPr lang="ru-RU" b="1" u="sng" dirty="0">
                <a:ea typeface="Times New Roman" panose="02020603050405020304" pitchFamily="18" charset="0"/>
              </a:rPr>
              <a:t>, д.5, </a:t>
            </a:r>
            <a:r>
              <a:rPr lang="ru-RU" b="1" u="sng" dirty="0" smtClean="0">
                <a:ea typeface="Times New Roman" panose="02020603050405020304" pitchFamily="18" charset="0"/>
              </a:rPr>
              <a:t>кв.3                </a:t>
            </a:r>
            <a:r>
              <a:rPr lang="ru-RU" sz="100" b="1" u="sng" dirty="0" smtClean="0">
                <a:ea typeface="Times New Roman" panose="02020603050405020304" pitchFamily="18" charset="0"/>
              </a:rPr>
              <a:t>.</a:t>
            </a:r>
            <a:r>
              <a:rPr lang="ru-RU" b="1" u="sng" dirty="0" smtClean="0">
                <a:ea typeface="Times New Roman" panose="02020603050405020304" pitchFamily="18" charset="0"/>
              </a:rPr>
              <a:t> </a:t>
            </a:r>
            <a:endParaRPr lang="ru-RU" b="1" u="sng" dirty="0">
              <a:ea typeface="Times New Roman" panose="02020603050405020304" pitchFamily="18" charset="0"/>
            </a:endParaRPr>
          </a:p>
          <a:p>
            <a:pPr algn="ctr"/>
            <a:r>
              <a:rPr lang="ru-RU" b="1" u="sng" dirty="0" smtClean="0">
                <a:ea typeface="Times New Roman" panose="02020603050405020304" pitchFamily="18" charset="0"/>
              </a:rPr>
              <a:t>                                                        МАУО </a:t>
            </a:r>
            <a:r>
              <a:rPr lang="ru-RU" b="1" u="sng" dirty="0">
                <a:ea typeface="Times New Roman" panose="02020603050405020304" pitchFamily="18" charset="0"/>
              </a:rPr>
              <a:t>«СОШ №12</a:t>
            </a:r>
            <a:r>
              <a:rPr lang="ru-RU" b="1" u="sng" dirty="0" smtClean="0">
                <a:ea typeface="Times New Roman" panose="02020603050405020304" pitchFamily="18" charset="0"/>
              </a:rPr>
              <a:t>», учащийся                                           </a:t>
            </a:r>
            <a:r>
              <a:rPr lang="ru-RU" sz="100" b="1" u="sng" dirty="0" smtClean="0">
                <a:ea typeface="Times New Roman" panose="02020603050405020304" pitchFamily="18" charset="0"/>
              </a:rPr>
              <a:t>.</a:t>
            </a:r>
            <a:r>
              <a:rPr lang="ru-RU" b="1" u="sng" dirty="0" smtClean="0">
                <a:ea typeface="Times New Roman" panose="02020603050405020304" pitchFamily="18" charset="0"/>
              </a:rPr>
              <a:t>                                                                                                  </a:t>
            </a:r>
            <a:r>
              <a:rPr lang="ru-RU" sz="100" b="1" u="sng" dirty="0" smtClean="0">
                <a:ea typeface="Times New Roman" panose="02020603050405020304" pitchFamily="18" charset="0"/>
              </a:rPr>
              <a:t>.   </a:t>
            </a:r>
            <a:endParaRPr lang="ru-RU" sz="100" b="1" u="sng" dirty="0">
              <a:ea typeface="Times New Roman" panose="02020603050405020304" pitchFamily="18" charset="0"/>
            </a:endParaRPr>
          </a:p>
          <a:p>
            <a:pPr algn="ctr"/>
            <a:r>
              <a:rPr lang="ru-RU" sz="1600" dirty="0" smtClean="0"/>
              <a:t>   </a:t>
            </a:r>
            <a:r>
              <a:rPr lang="ru-RU" sz="1600" dirty="0"/>
              <a:t>(адрес места регистрации, основное место работы (службы), занимаемая</a:t>
            </a:r>
          </a:p>
          <a:p>
            <a:pPr algn="ctr"/>
            <a:r>
              <a:rPr lang="ru-RU" sz="1600" dirty="0"/>
              <a:t>                          (замещаемая) должность) (в случае отсутствия основного места работы (службы) - род занятий)</a:t>
            </a:r>
          </a:p>
          <a:p>
            <a:pPr algn="just"/>
            <a:r>
              <a:rPr lang="ru-RU" dirty="0" smtClean="0"/>
              <a:t>за    </a:t>
            </a:r>
            <a:r>
              <a:rPr lang="ru-RU" dirty="0"/>
              <a:t>отчетный   период   с  1  января  </a:t>
            </a:r>
            <a:r>
              <a:rPr lang="ru-RU" dirty="0" smtClean="0"/>
              <a:t>2016 </a:t>
            </a:r>
            <a:r>
              <a:rPr lang="ru-RU" dirty="0"/>
              <a:t>г.   по   31  </a:t>
            </a:r>
            <a:r>
              <a:rPr lang="ru-RU" dirty="0" smtClean="0"/>
              <a:t>декабря  2016 г.</a:t>
            </a:r>
          </a:p>
          <a:p>
            <a:pPr algn="just"/>
            <a:r>
              <a:rPr lang="ru-RU" dirty="0" smtClean="0"/>
              <a:t>об имуществе,  принадлежащем </a:t>
            </a:r>
            <a:r>
              <a:rPr lang="ru-RU" sz="1600" u="sng" dirty="0" smtClean="0"/>
              <a:t>_</a:t>
            </a:r>
            <a:r>
              <a:rPr lang="ru-RU" b="1" u="sng" dirty="0" smtClean="0"/>
              <a:t>Иванову  Егору  Петровичу       </a:t>
            </a:r>
          </a:p>
          <a:p>
            <a:pPr algn="just"/>
            <a:r>
              <a:rPr lang="ru-RU" sz="1600" dirty="0" smtClean="0"/>
              <a:t>                                                                           (фамилия</a:t>
            </a:r>
            <a:r>
              <a:rPr lang="ru-RU" sz="1600" dirty="0"/>
              <a:t>, имя, отчество)</a:t>
            </a:r>
          </a:p>
          <a:p>
            <a:pPr algn="just"/>
            <a:r>
              <a:rPr lang="ru-RU" dirty="0"/>
              <a:t>на   праве   собственности,   о   вкладах  в  банках,  ценных  бумагах,  об</a:t>
            </a:r>
          </a:p>
          <a:p>
            <a:pPr algn="just"/>
            <a:r>
              <a:rPr lang="ru-RU" dirty="0"/>
              <a:t>обязательствах имущественного характера по состоянию на </a:t>
            </a:r>
            <a:r>
              <a:rPr lang="ru-RU" dirty="0" smtClean="0"/>
              <a:t>«31» декабря 2016 </a:t>
            </a:r>
            <a:r>
              <a:rPr lang="ru-RU" dirty="0"/>
              <a:t>г.</a:t>
            </a:r>
          </a:p>
        </p:txBody>
      </p:sp>
    </p:spTree>
    <p:extLst>
      <p:ext uri="{BB962C8B-B14F-4D97-AF65-F5344CB8AC3E}">
        <p14:creationId xmlns:p14="http://schemas.microsoft.com/office/powerpoint/2010/main" val="3841634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9" y="365127"/>
            <a:ext cx="8712968" cy="687610"/>
          </a:xfrm>
        </p:spPr>
        <p:txBody>
          <a:bodyPr>
            <a:noAutofit/>
          </a:bodyPr>
          <a:lstStyle/>
          <a:p>
            <a:r>
              <a:rPr lang="ru-RU" sz="2400" b="1" dirty="0">
                <a:latin typeface="+mn-lt"/>
                <a:ea typeface="+mn-ea"/>
                <a:cs typeface="+mn-cs"/>
              </a:rPr>
              <a:t>ПРИМЕР ЗАПОЛНЕНИЯ РАЗДЕЛА 1 </a:t>
            </a:r>
            <a:r>
              <a:rPr lang="ru-RU" sz="2400" b="1" dirty="0" smtClean="0">
                <a:latin typeface="+mn-lt"/>
                <a:ea typeface="+mn-ea"/>
                <a:cs typeface="+mn-cs"/>
              </a:rPr>
              <a:t>«</a:t>
            </a:r>
            <a:r>
              <a:rPr lang="ru-RU" sz="2400" b="1" dirty="0">
                <a:latin typeface="+mn-lt"/>
                <a:ea typeface="+mn-ea"/>
                <a:cs typeface="+mn-cs"/>
              </a:rPr>
              <a:t>СВЕДЕНИЯ О ДОХОДАХ»</a:t>
            </a:r>
          </a:p>
        </p:txBody>
      </p:sp>
      <p:graphicFrame>
        <p:nvGraphicFramePr>
          <p:cNvPr id="8" name="Таблица 7"/>
          <p:cNvGraphicFramePr>
            <a:graphicFrameLocks noGrp="1"/>
          </p:cNvGraphicFramePr>
          <p:nvPr>
            <p:extLst>
              <p:ext uri="{D42A27DB-BD31-4B8C-83A1-F6EECF244321}">
                <p14:modId xmlns:p14="http://schemas.microsoft.com/office/powerpoint/2010/main" val="4162896084"/>
              </p:ext>
            </p:extLst>
          </p:nvPr>
        </p:nvGraphicFramePr>
        <p:xfrm>
          <a:off x="251520" y="1017090"/>
          <a:ext cx="8712969" cy="5278253"/>
        </p:xfrm>
        <a:graphic>
          <a:graphicData uri="http://schemas.openxmlformats.org/drawingml/2006/table">
            <a:tbl>
              <a:tblPr>
                <a:tableStyleId>{2D5ABB26-0587-4C30-8999-92F81FD0307C}</a:tableStyleId>
              </a:tblPr>
              <a:tblGrid>
                <a:gridCol w="506569">
                  <a:extLst>
                    <a:ext uri="{9D8B030D-6E8A-4147-A177-3AD203B41FA5}">
                      <a16:colId xmlns:a16="http://schemas.microsoft.com/office/drawing/2014/main" xmlns="" val="1279741195"/>
                    </a:ext>
                  </a:extLst>
                </a:gridCol>
                <a:gridCol w="6126034">
                  <a:extLst>
                    <a:ext uri="{9D8B030D-6E8A-4147-A177-3AD203B41FA5}">
                      <a16:colId xmlns:a16="http://schemas.microsoft.com/office/drawing/2014/main" xmlns="" val="2242894993"/>
                    </a:ext>
                  </a:extLst>
                </a:gridCol>
                <a:gridCol w="2080366">
                  <a:extLst>
                    <a:ext uri="{9D8B030D-6E8A-4147-A177-3AD203B41FA5}">
                      <a16:colId xmlns:a16="http://schemas.microsoft.com/office/drawing/2014/main" xmlns="" val="2299928580"/>
                    </a:ext>
                  </a:extLst>
                </a:gridCol>
              </a:tblGrid>
              <a:tr h="576064">
                <a:tc>
                  <a:txBody>
                    <a:bodyPr/>
                    <a:lstStyle/>
                    <a:p>
                      <a:pPr algn="ctr">
                        <a:spcAft>
                          <a:spcPts val="0"/>
                        </a:spcAft>
                      </a:pPr>
                      <a:r>
                        <a:rPr lang="ru-RU" sz="1800" dirty="0">
                          <a:effectLst/>
                        </a:rPr>
                        <a:t>№</a:t>
                      </a:r>
                      <a:br>
                        <a:rPr lang="ru-RU" sz="1800" dirty="0">
                          <a:effectLst/>
                        </a:rPr>
                      </a:br>
                      <a:r>
                        <a:rPr lang="ru-RU" sz="1800" dirty="0">
                          <a:effectLst/>
                        </a:rPr>
                        <a:t>п/п</a:t>
                      </a:r>
                      <a:endParaRPr lang="ru-RU" sz="12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effectLst/>
                        </a:rPr>
                        <a:t>Вид дохода</a:t>
                      </a:r>
                      <a:endParaRPr lang="ru-RU" sz="12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effectLst/>
                        </a:rPr>
                        <a:t>Величина дохода</a:t>
                      </a:r>
                      <a:r>
                        <a:rPr lang="ru-RU" sz="1800" baseline="30000" dirty="0">
                          <a:effectLst/>
                        </a:rPr>
                        <a:t>2</a:t>
                      </a:r>
                      <a:r>
                        <a:rPr lang="ru-RU" sz="1800" dirty="0">
                          <a:effectLst/>
                        </a:rPr>
                        <a:t/>
                      </a:r>
                      <a:br>
                        <a:rPr lang="ru-RU" sz="1800" dirty="0">
                          <a:effectLst/>
                        </a:rPr>
                      </a:br>
                      <a:r>
                        <a:rPr lang="ru-RU" sz="1800" dirty="0">
                          <a:effectLst/>
                        </a:rPr>
                        <a:t>(руб.)</a:t>
                      </a:r>
                      <a:endParaRPr lang="ru-RU" sz="12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1226875"/>
                  </a:ext>
                </a:extLst>
              </a:tr>
              <a:tr h="280897">
                <a:tc>
                  <a:txBody>
                    <a:bodyPr/>
                    <a:lstStyle/>
                    <a:p>
                      <a:pPr algn="ctr">
                        <a:spcAft>
                          <a:spcPts val="0"/>
                        </a:spcAft>
                      </a:pPr>
                      <a:r>
                        <a:rPr lang="ru-RU" sz="1200">
                          <a:effectLst/>
                        </a:rPr>
                        <a:t>1</a:t>
                      </a:r>
                      <a:endParaRPr lang="ru-RU" sz="12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dirty="0">
                          <a:effectLst/>
                        </a:rPr>
                        <a:t>2</a:t>
                      </a:r>
                      <a:endParaRPr lang="ru-RU" sz="12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dirty="0">
                          <a:effectLst/>
                        </a:rPr>
                        <a:t>3</a:t>
                      </a:r>
                      <a:endParaRPr lang="ru-RU" sz="12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32971838"/>
                  </a:ext>
                </a:extLst>
              </a:tr>
              <a:tr h="337076">
                <a:tc>
                  <a:txBody>
                    <a:bodyPr/>
                    <a:lstStyle/>
                    <a:p>
                      <a:pPr algn="ctr">
                        <a:spcAft>
                          <a:spcPts val="0"/>
                        </a:spcAft>
                      </a:pPr>
                      <a:r>
                        <a:rPr lang="ru-RU" sz="1800">
                          <a:effectLst/>
                        </a:rPr>
                        <a:t>1</a:t>
                      </a:r>
                      <a:endParaRPr lang="ru-RU" sz="12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a:spcAft>
                          <a:spcPts val="0"/>
                        </a:spcAft>
                      </a:pPr>
                      <a:r>
                        <a:rPr lang="ru-RU" sz="1800" dirty="0">
                          <a:effectLst/>
                        </a:rPr>
                        <a:t>Доход по основному месту работы</a:t>
                      </a:r>
                      <a:endParaRPr lang="ru-RU" sz="12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ru-RU" sz="1800" kern="1200" dirty="0" smtClean="0">
                          <a:effectLst/>
                        </a:rPr>
                        <a:t>208 938,55</a:t>
                      </a:r>
                      <a:endParaRPr lang="ru-RU" sz="1800" kern="1200" dirty="0" smtClean="0">
                        <a:solidFill>
                          <a:schemeClr val="dk1"/>
                        </a:solidFill>
                        <a:effectLst/>
                        <a:latin typeface="+mn-lt"/>
                        <a:ea typeface="+mn-ea"/>
                        <a:cs typeface="+mn-cs"/>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05476501"/>
                  </a:ext>
                </a:extLst>
              </a:tr>
              <a:tr h="337076">
                <a:tc>
                  <a:txBody>
                    <a:bodyPr/>
                    <a:lstStyle/>
                    <a:p>
                      <a:pPr algn="ctr">
                        <a:spcAft>
                          <a:spcPts val="0"/>
                        </a:spcAft>
                      </a:pPr>
                      <a:r>
                        <a:rPr lang="ru-RU" sz="1800">
                          <a:effectLst/>
                        </a:rPr>
                        <a:t>2</a:t>
                      </a:r>
                      <a:endParaRPr lang="ru-RU" sz="12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a:spcAft>
                          <a:spcPts val="0"/>
                        </a:spcAft>
                      </a:pPr>
                      <a:r>
                        <a:rPr lang="ru-RU" sz="1800" dirty="0">
                          <a:effectLst/>
                        </a:rPr>
                        <a:t>Доход от педагогической и научной деятельности</a:t>
                      </a:r>
                      <a:endParaRPr lang="ru-RU" sz="12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effectLst/>
                        </a:rPr>
                        <a:t>45 648,18</a:t>
                      </a:r>
                      <a:endParaRPr lang="ru-RU" sz="12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7473089"/>
                  </a:ext>
                </a:extLst>
              </a:tr>
              <a:tr h="337076">
                <a:tc>
                  <a:txBody>
                    <a:bodyPr/>
                    <a:lstStyle/>
                    <a:p>
                      <a:pPr algn="ctr">
                        <a:spcAft>
                          <a:spcPts val="0"/>
                        </a:spcAft>
                      </a:pPr>
                      <a:r>
                        <a:rPr lang="ru-RU" sz="1800">
                          <a:effectLst/>
                        </a:rPr>
                        <a:t>3</a:t>
                      </a:r>
                      <a:endParaRPr lang="ru-RU" sz="12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a:spcAft>
                          <a:spcPts val="0"/>
                        </a:spcAft>
                      </a:pPr>
                      <a:r>
                        <a:rPr lang="ru-RU" sz="1800" dirty="0">
                          <a:effectLst/>
                        </a:rPr>
                        <a:t>Доход от иной творческой деятельности</a:t>
                      </a:r>
                      <a:endParaRPr lang="ru-RU" sz="12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effectLst/>
                        </a:rPr>
                        <a:t>нет</a:t>
                      </a:r>
                      <a:endParaRPr lang="ru-RU" sz="12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314591797"/>
                  </a:ext>
                </a:extLst>
              </a:tr>
              <a:tr h="292051">
                <a:tc>
                  <a:txBody>
                    <a:bodyPr/>
                    <a:lstStyle/>
                    <a:p>
                      <a:pPr algn="ctr">
                        <a:spcAft>
                          <a:spcPts val="0"/>
                        </a:spcAft>
                      </a:pPr>
                      <a:r>
                        <a:rPr lang="ru-RU" sz="1800">
                          <a:effectLst/>
                        </a:rPr>
                        <a:t>4</a:t>
                      </a:r>
                      <a:endParaRPr lang="ru-RU" sz="12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a:spcAft>
                          <a:spcPts val="0"/>
                        </a:spcAft>
                      </a:pPr>
                      <a:r>
                        <a:rPr lang="ru-RU" sz="1800" dirty="0">
                          <a:effectLst/>
                        </a:rPr>
                        <a:t>Доход от вкладов в банках и иных кредитных организациях</a:t>
                      </a:r>
                      <a:endParaRPr lang="ru-RU" sz="12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effectLst/>
                        </a:rPr>
                        <a:t>3 815,02</a:t>
                      </a:r>
                      <a:endParaRPr lang="ru-RU" sz="12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445660977"/>
                  </a:ext>
                </a:extLst>
              </a:tr>
              <a:tr h="586377">
                <a:tc>
                  <a:txBody>
                    <a:bodyPr/>
                    <a:lstStyle/>
                    <a:p>
                      <a:pPr algn="ctr">
                        <a:spcAft>
                          <a:spcPts val="0"/>
                        </a:spcAft>
                      </a:pPr>
                      <a:r>
                        <a:rPr lang="ru-RU" sz="1800">
                          <a:effectLst/>
                        </a:rPr>
                        <a:t>5</a:t>
                      </a:r>
                      <a:endParaRPr lang="ru-RU" sz="12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algn="just">
                        <a:spcAft>
                          <a:spcPts val="0"/>
                        </a:spcAft>
                      </a:pPr>
                      <a:r>
                        <a:rPr lang="ru-RU" sz="1800" dirty="0">
                          <a:effectLst/>
                        </a:rPr>
                        <a:t>Доход от ценных бумаг и долей участия </a:t>
                      </a:r>
                      <a:r>
                        <a:rPr lang="ru-RU" sz="1800" dirty="0" smtClean="0">
                          <a:effectLst/>
                        </a:rPr>
                        <a:t/>
                      </a:r>
                      <a:br>
                        <a:rPr lang="ru-RU" sz="1800" dirty="0" smtClean="0">
                          <a:effectLst/>
                        </a:rPr>
                      </a:br>
                      <a:r>
                        <a:rPr lang="ru-RU" sz="1800" dirty="0" smtClean="0">
                          <a:effectLst/>
                        </a:rPr>
                        <a:t>в </a:t>
                      </a:r>
                      <a:r>
                        <a:rPr lang="ru-RU" sz="1800" dirty="0">
                          <a:effectLst/>
                        </a:rPr>
                        <a:t>коммерческих организациях</a:t>
                      </a:r>
                      <a:endParaRPr lang="ru-RU" sz="12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800" dirty="0">
                          <a:effectLst/>
                        </a:rPr>
                        <a:t>нет</a:t>
                      </a:r>
                      <a:endParaRPr lang="ru-RU" sz="12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99181069"/>
                  </a:ext>
                </a:extLst>
              </a:tr>
              <a:tr h="1709310">
                <a:tc>
                  <a:txBody>
                    <a:bodyPr/>
                    <a:lstStyle/>
                    <a:p>
                      <a:pPr algn="ctr">
                        <a:spcAft>
                          <a:spcPts val="0"/>
                        </a:spcAft>
                      </a:pPr>
                      <a:r>
                        <a:rPr lang="ru-RU" sz="1800" kern="1200" baseline="0">
                          <a:solidFill>
                            <a:schemeClr val="tx1"/>
                          </a:solidFill>
                          <a:effectLst/>
                          <a:latin typeface="+mn-lt"/>
                          <a:ea typeface="+mn-ea"/>
                          <a:cs typeface="+mn-cs"/>
                        </a:rPr>
                        <a:t>6</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ru-RU" sz="1800" kern="1200" baseline="0" dirty="0">
                          <a:solidFill>
                            <a:schemeClr val="tx1"/>
                          </a:solidFill>
                          <a:effectLst/>
                          <a:latin typeface="+mn-lt"/>
                          <a:ea typeface="+mn-ea"/>
                          <a:cs typeface="+mn-cs"/>
                        </a:rPr>
                        <a:t>Иные </a:t>
                      </a:r>
                      <a:r>
                        <a:rPr lang="ru-RU" sz="1800" kern="1200" baseline="0" dirty="0" smtClean="0">
                          <a:solidFill>
                            <a:schemeClr val="tx1"/>
                          </a:solidFill>
                          <a:effectLst/>
                          <a:latin typeface="+mn-lt"/>
                          <a:ea typeface="+mn-ea"/>
                          <a:cs typeface="+mn-cs"/>
                        </a:rPr>
                        <a:t>доходы:</a:t>
                      </a:r>
                      <a:endParaRPr lang="ru-RU" sz="1800" kern="1200" baseline="0" dirty="0">
                        <a:solidFill>
                          <a:schemeClr val="tx1"/>
                        </a:solidFill>
                        <a:effectLst/>
                        <a:latin typeface="+mn-lt"/>
                        <a:ea typeface="+mn-ea"/>
                        <a:cs typeface="+mn-cs"/>
                      </a:endParaRPr>
                    </a:p>
                    <a:p>
                      <a:pPr marL="36195" algn="just">
                        <a:spcAft>
                          <a:spcPts val="0"/>
                        </a:spcAft>
                      </a:pPr>
                      <a:r>
                        <a:rPr lang="ru-RU" sz="1800" kern="1200" baseline="0" dirty="0">
                          <a:solidFill>
                            <a:schemeClr val="tx1"/>
                          </a:solidFill>
                          <a:effectLst/>
                          <a:latin typeface="+mn-lt"/>
                          <a:ea typeface="+mn-ea"/>
                          <a:cs typeface="+mn-cs"/>
                        </a:rPr>
                        <a:t>1) от продажи </a:t>
                      </a:r>
                      <a:r>
                        <a:rPr lang="ru-RU" sz="1800" kern="1200" baseline="0" dirty="0" smtClean="0">
                          <a:solidFill>
                            <a:schemeClr val="tx1"/>
                          </a:solidFill>
                          <a:effectLst/>
                          <a:latin typeface="+mn-lt"/>
                          <a:ea typeface="+mn-ea"/>
                          <a:cs typeface="+mn-cs"/>
                        </a:rPr>
                        <a:t>двухкомнатной квартиры, принадлежавшей на праве индивидуальной собственности  (</a:t>
                      </a:r>
                      <a:r>
                        <a:rPr lang="ru-RU" sz="1800" kern="1200" baseline="0" dirty="0">
                          <a:solidFill>
                            <a:schemeClr val="tx1"/>
                          </a:solidFill>
                          <a:effectLst/>
                          <a:latin typeface="+mn-lt"/>
                          <a:ea typeface="+mn-ea"/>
                          <a:cs typeface="+mn-cs"/>
                        </a:rPr>
                        <a:t>Республика Коми, </a:t>
                      </a:r>
                      <a:r>
                        <a:rPr lang="ru-RU" sz="1800" kern="1200" baseline="0" dirty="0" err="1">
                          <a:solidFill>
                            <a:schemeClr val="tx1"/>
                          </a:solidFill>
                          <a:effectLst/>
                          <a:latin typeface="+mn-lt"/>
                          <a:ea typeface="+mn-ea"/>
                          <a:cs typeface="+mn-cs"/>
                        </a:rPr>
                        <a:t>г.Сыктывкар</a:t>
                      </a:r>
                      <a:r>
                        <a:rPr lang="ru-RU" sz="1800" kern="1200" baseline="0" dirty="0">
                          <a:solidFill>
                            <a:schemeClr val="tx1"/>
                          </a:solidFill>
                          <a:effectLst/>
                          <a:latin typeface="+mn-lt"/>
                          <a:ea typeface="+mn-ea"/>
                          <a:cs typeface="+mn-cs"/>
                        </a:rPr>
                        <a:t>, </a:t>
                      </a:r>
                      <a:r>
                        <a:rPr lang="ru-RU" sz="1800" kern="1200" baseline="0" dirty="0" err="1">
                          <a:solidFill>
                            <a:schemeClr val="tx1"/>
                          </a:solidFill>
                          <a:effectLst/>
                          <a:latin typeface="+mn-lt"/>
                          <a:ea typeface="+mn-ea"/>
                          <a:cs typeface="+mn-cs"/>
                        </a:rPr>
                        <a:t>ул.Красных</a:t>
                      </a:r>
                      <a:r>
                        <a:rPr lang="ru-RU" sz="1800" kern="1200" baseline="0" dirty="0">
                          <a:solidFill>
                            <a:schemeClr val="tx1"/>
                          </a:solidFill>
                          <a:effectLst/>
                          <a:latin typeface="+mn-lt"/>
                          <a:ea typeface="+mn-ea"/>
                          <a:cs typeface="+mn-cs"/>
                        </a:rPr>
                        <a:t> Партизан, </a:t>
                      </a:r>
                      <a:r>
                        <a:rPr lang="ru-RU" sz="1800" kern="1200" baseline="0" dirty="0" smtClean="0">
                          <a:solidFill>
                            <a:schemeClr val="tx1"/>
                          </a:solidFill>
                          <a:effectLst/>
                          <a:latin typeface="+mn-lt"/>
                          <a:ea typeface="+mn-ea"/>
                          <a:cs typeface="+mn-cs"/>
                        </a:rPr>
                        <a:t>д.70, кв.70) </a:t>
                      </a:r>
                      <a:r>
                        <a:rPr lang="ru-RU" sz="1800" kern="1200" baseline="0" dirty="0">
                          <a:solidFill>
                            <a:schemeClr val="tx1"/>
                          </a:solidFill>
                          <a:effectLst/>
                          <a:latin typeface="+mn-lt"/>
                          <a:ea typeface="+mn-ea"/>
                          <a:cs typeface="+mn-cs"/>
                        </a:rPr>
                        <a:t>; </a:t>
                      </a:r>
                    </a:p>
                    <a:p>
                      <a:pPr marL="36195" algn="just">
                        <a:spcAft>
                          <a:spcPts val="0"/>
                        </a:spcAft>
                      </a:pPr>
                      <a:r>
                        <a:rPr lang="ru-RU" sz="1800" kern="1200" baseline="0" dirty="0" smtClean="0">
                          <a:solidFill>
                            <a:schemeClr val="tx1"/>
                          </a:solidFill>
                          <a:effectLst/>
                          <a:latin typeface="+mn-lt"/>
                          <a:ea typeface="+mn-ea"/>
                          <a:cs typeface="+mn-cs"/>
                        </a:rPr>
                        <a:t>2) </a:t>
                      </a:r>
                      <a:r>
                        <a:rPr lang="ru-RU" sz="1800" kern="1200" baseline="0" dirty="0">
                          <a:solidFill>
                            <a:schemeClr val="tx1"/>
                          </a:solidFill>
                          <a:effectLst/>
                          <a:latin typeface="+mn-lt"/>
                          <a:ea typeface="+mn-ea"/>
                          <a:cs typeface="+mn-cs"/>
                        </a:rPr>
                        <a:t>от работы в ГАУ РК </a:t>
                      </a:r>
                      <a:r>
                        <a:rPr lang="ru-RU" sz="1800" kern="1200" baseline="0" dirty="0" smtClean="0">
                          <a:solidFill>
                            <a:schemeClr val="tx1"/>
                          </a:solidFill>
                          <a:effectLst/>
                          <a:latin typeface="+mn-lt"/>
                          <a:ea typeface="+mn-ea"/>
                          <a:cs typeface="+mn-cs"/>
                        </a:rPr>
                        <a:t>«ЦИТ» (Республика Коми, </a:t>
                      </a:r>
                      <a:r>
                        <a:rPr lang="ru-RU" sz="1800" kern="1200" baseline="0" dirty="0" err="1" smtClean="0">
                          <a:solidFill>
                            <a:schemeClr val="tx1"/>
                          </a:solidFill>
                          <a:effectLst/>
                          <a:latin typeface="+mn-lt"/>
                          <a:ea typeface="+mn-ea"/>
                          <a:cs typeface="+mn-cs"/>
                        </a:rPr>
                        <a:t>г.Сыктывкар</a:t>
                      </a:r>
                      <a:r>
                        <a:rPr lang="ru-RU" sz="1800" kern="1200" baseline="0" dirty="0" smtClean="0">
                          <a:solidFill>
                            <a:schemeClr val="tx1"/>
                          </a:solidFill>
                          <a:effectLst/>
                          <a:latin typeface="+mn-lt"/>
                          <a:ea typeface="+mn-ea"/>
                          <a:cs typeface="+mn-cs"/>
                        </a:rPr>
                        <a:t>, ул. Интернациональная 108А);</a:t>
                      </a:r>
                    </a:p>
                    <a:p>
                      <a:pPr marL="36195" algn="just">
                        <a:spcAft>
                          <a:spcPts val="0"/>
                        </a:spcAft>
                      </a:pPr>
                      <a:r>
                        <a:rPr lang="ru-RU" sz="1800" kern="1200" baseline="0" dirty="0" smtClean="0">
                          <a:solidFill>
                            <a:schemeClr val="tx1"/>
                          </a:solidFill>
                          <a:effectLst/>
                          <a:latin typeface="+mn-lt"/>
                          <a:ea typeface="+mn-ea"/>
                          <a:cs typeface="+mn-cs"/>
                        </a:rPr>
                        <a:t>3) денежные средства, полученные в порядке дарения </a:t>
                      </a:r>
                      <a:br>
                        <a:rPr lang="ru-RU" sz="1800" kern="1200" baseline="0" dirty="0" smtClean="0">
                          <a:solidFill>
                            <a:schemeClr val="tx1"/>
                          </a:solidFill>
                          <a:effectLst/>
                          <a:latin typeface="+mn-lt"/>
                          <a:ea typeface="+mn-ea"/>
                          <a:cs typeface="+mn-cs"/>
                        </a:rPr>
                      </a:br>
                      <a:r>
                        <a:rPr lang="ru-RU" sz="1800" kern="1200" baseline="0" dirty="0" smtClean="0">
                          <a:solidFill>
                            <a:schemeClr val="tx1"/>
                          </a:solidFill>
                          <a:effectLst/>
                          <a:latin typeface="+mn-lt"/>
                          <a:ea typeface="+mn-ea"/>
                          <a:cs typeface="+mn-cs"/>
                        </a:rPr>
                        <a:t>от родителей, на покупку легкового автомобиля </a:t>
                      </a:r>
                      <a:endParaRPr lang="ru-RU" sz="1800" kern="1200" baseline="0" dirty="0">
                        <a:solidFill>
                          <a:schemeClr val="tx1"/>
                        </a:solidFill>
                        <a:effectLst/>
                        <a:latin typeface="+mn-lt"/>
                        <a:ea typeface="+mn-ea"/>
                        <a:cs typeface="+mn-cs"/>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ru-RU" sz="1800" dirty="0">
                          <a:effectLst/>
                        </a:rPr>
                        <a:t> </a:t>
                      </a:r>
                      <a:endParaRPr lang="ru-RU" sz="1200" dirty="0">
                        <a:effectLst/>
                      </a:endParaRPr>
                    </a:p>
                    <a:p>
                      <a:pPr algn="ctr">
                        <a:spcAft>
                          <a:spcPts val="0"/>
                        </a:spcAft>
                      </a:pPr>
                      <a:r>
                        <a:rPr lang="ru-RU" sz="1800" dirty="0" smtClean="0">
                          <a:effectLst/>
                        </a:rPr>
                        <a:t>1 500 </a:t>
                      </a:r>
                      <a:r>
                        <a:rPr lang="ru-RU" sz="1800" dirty="0">
                          <a:effectLst/>
                        </a:rPr>
                        <a:t>000,00</a:t>
                      </a:r>
                      <a:endParaRPr lang="ru-RU" sz="1200" dirty="0">
                        <a:effectLst/>
                      </a:endParaRPr>
                    </a:p>
                    <a:p>
                      <a:pPr algn="ctr">
                        <a:spcAft>
                          <a:spcPts val="0"/>
                        </a:spcAft>
                      </a:pPr>
                      <a:r>
                        <a:rPr lang="ru-RU" sz="1800" dirty="0">
                          <a:effectLst/>
                        </a:rPr>
                        <a:t> </a:t>
                      </a:r>
                      <a:endParaRPr lang="ru-RU" sz="1200" dirty="0">
                        <a:effectLst/>
                      </a:endParaRPr>
                    </a:p>
                    <a:p>
                      <a:pPr algn="ctr">
                        <a:spcAft>
                          <a:spcPts val="0"/>
                        </a:spcAft>
                      </a:pPr>
                      <a:endParaRPr lang="ru-RU" sz="1800" dirty="0" smtClean="0">
                        <a:effectLst/>
                      </a:endParaRPr>
                    </a:p>
                    <a:p>
                      <a:pPr algn="ctr">
                        <a:spcAft>
                          <a:spcPts val="0"/>
                        </a:spcAft>
                      </a:pPr>
                      <a:r>
                        <a:rPr lang="ru-RU" sz="1800" dirty="0">
                          <a:effectLst/>
                        </a:rPr>
                        <a:t> </a:t>
                      </a:r>
                      <a:r>
                        <a:rPr lang="ru-RU" sz="1800" dirty="0" smtClean="0">
                          <a:effectLst/>
                        </a:rPr>
                        <a:t>358</a:t>
                      </a:r>
                      <a:r>
                        <a:rPr lang="ru-RU" sz="1800" dirty="0">
                          <a:effectLst/>
                        </a:rPr>
                        <a:t> </a:t>
                      </a:r>
                      <a:r>
                        <a:rPr lang="ru-RU" sz="1800" dirty="0" smtClean="0">
                          <a:effectLst/>
                        </a:rPr>
                        <a:t>464,64</a:t>
                      </a:r>
                    </a:p>
                    <a:p>
                      <a:pPr algn="ctr">
                        <a:spcAft>
                          <a:spcPts val="0"/>
                        </a:spcAft>
                      </a:pPr>
                      <a:endParaRPr lang="ru-RU" sz="1800" dirty="0" smtClean="0">
                        <a:effectLst/>
                      </a:endParaRPr>
                    </a:p>
                    <a:p>
                      <a:pPr algn="ctr">
                        <a:spcAft>
                          <a:spcPts val="0"/>
                        </a:spcAft>
                      </a:pPr>
                      <a:r>
                        <a:rPr lang="ru-RU" sz="1800" dirty="0" smtClean="0">
                          <a:effectLst/>
                        </a:rPr>
                        <a:t>300 000,00</a:t>
                      </a:r>
                    </a:p>
                    <a:p>
                      <a:pPr algn="ctr">
                        <a:spcAft>
                          <a:spcPts val="0"/>
                        </a:spcAft>
                      </a:pPr>
                      <a:endParaRPr lang="ru-RU" sz="1800" dirty="0">
                        <a:effectLst/>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73101441"/>
                  </a:ext>
                </a:extLst>
              </a:tr>
              <a:tr h="337076">
                <a:tc>
                  <a:txBody>
                    <a:bodyPr/>
                    <a:lstStyle/>
                    <a:p>
                      <a:pPr algn="ctr">
                        <a:spcAft>
                          <a:spcPts val="0"/>
                        </a:spcAft>
                      </a:pPr>
                      <a:r>
                        <a:rPr lang="ru-RU" sz="1800">
                          <a:effectLst/>
                        </a:rPr>
                        <a:t>7</a:t>
                      </a:r>
                      <a:endParaRPr lang="ru-RU" sz="1200">
                        <a:effectLst/>
                        <a:latin typeface="Times New Roman" panose="02020603050405020304" pitchFamily="18" charset="0"/>
                        <a:ea typeface="Times New Roman" panose="02020603050405020304" pitchFamily="18" charset="0"/>
                      </a:endParaRPr>
                    </a:p>
                  </a:txBody>
                  <a:tcPr marL="17780" marR="177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1800" dirty="0">
                          <a:effectLst/>
                        </a:rPr>
                        <a:t>Итого доход за отчетный период</a:t>
                      </a:r>
                      <a:endParaRPr lang="ru-RU" sz="1200" dirty="0">
                        <a:effectLst/>
                        <a:latin typeface="Times New Roman" panose="02020603050405020304" pitchFamily="18" charset="0"/>
                        <a:ea typeface="Times New Roman" panose="02020603050405020304" pitchFamily="18" charset="0"/>
                      </a:endParaRPr>
                    </a:p>
                  </a:txBody>
                  <a:tcPr marL="17780" marR="177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800" kern="1200" dirty="0">
                          <a:effectLst/>
                        </a:rPr>
                        <a:t>1 </a:t>
                      </a:r>
                      <a:r>
                        <a:rPr lang="ru-RU" sz="1800" kern="1200" dirty="0" smtClean="0">
                          <a:effectLst/>
                        </a:rPr>
                        <a:t>849 </a:t>
                      </a:r>
                      <a:r>
                        <a:rPr lang="ru-RU" sz="1800" kern="1200" dirty="0">
                          <a:effectLst/>
                        </a:rPr>
                        <a:t>463,20</a:t>
                      </a:r>
                      <a:endParaRPr lang="ru-RU" sz="1800" kern="1200" dirty="0">
                        <a:solidFill>
                          <a:schemeClr val="dk1"/>
                        </a:solidFill>
                        <a:effectLst/>
                        <a:latin typeface="+mn-lt"/>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37191673"/>
                  </a:ext>
                </a:extLst>
              </a:tr>
            </a:tbl>
          </a:graphicData>
        </a:graphic>
      </p:graphicFrame>
    </p:spTree>
    <p:extLst>
      <p:ext uri="{BB962C8B-B14F-4D97-AF65-F5344CB8AC3E}">
        <p14:creationId xmlns:p14="http://schemas.microsoft.com/office/powerpoint/2010/main" val="498303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58340" y="27275"/>
            <a:ext cx="8352928" cy="461665"/>
          </a:xfrm>
          <a:prstGeom prst="rect">
            <a:avLst/>
          </a:prstGeom>
        </p:spPr>
        <p:txBody>
          <a:bodyPr wrap="square">
            <a:spAutoFit/>
          </a:bodyPr>
          <a:lstStyle/>
          <a:p>
            <a:r>
              <a:rPr lang="ru-RU" sz="2400" b="1" dirty="0"/>
              <a:t>ПРИМЕР ЗАПОЛНЕНИЯ РАЗДЕЛА </a:t>
            </a:r>
            <a:r>
              <a:rPr lang="ru-RU" sz="2400" b="1" dirty="0" smtClean="0"/>
              <a:t>2 </a:t>
            </a:r>
            <a:r>
              <a:rPr lang="ru-RU" sz="2400" b="1" dirty="0"/>
              <a:t>«СВЕДЕНИЯ О </a:t>
            </a:r>
            <a:r>
              <a:rPr lang="ru-RU" sz="2400" b="1" dirty="0" smtClean="0"/>
              <a:t>РАСХОДАХ</a:t>
            </a:r>
            <a:r>
              <a:rPr lang="ru-RU" sz="2400" b="1" dirty="0"/>
              <a:t>»</a:t>
            </a:r>
            <a:endParaRPr lang="ru-RU" sz="2400" dirty="0"/>
          </a:p>
        </p:txBody>
      </p:sp>
      <p:graphicFrame>
        <p:nvGraphicFramePr>
          <p:cNvPr id="4" name="Таблица 3"/>
          <p:cNvGraphicFramePr>
            <a:graphicFrameLocks noGrp="1"/>
          </p:cNvGraphicFramePr>
          <p:nvPr>
            <p:extLst>
              <p:ext uri="{D42A27DB-BD31-4B8C-83A1-F6EECF244321}">
                <p14:modId xmlns:p14="http://schemas.microsoft.com/office/powerpoint/2010/main" val="3867634331"/>
              </p:ext>
            </p:extLst>
          </p:nvPr>
        </p:nvGraphicFramePr>
        <p:xfrm>
          <a:off x="206311" y="488940"/>
          <a:ext cx="8856985" cy="6046324"/>
        </p:xfrm>
        <a:graphic>
          <a:graphicData uri="http://schemas.openxmlformats.org/drawingml/2006/table">
            <a:tbl>
              <a:tblPr firstRow="1" firstCol="1" bandRow="1">
                <a:tableStyleId>{2D5ABB26-0587-4C30-8999-92F81FD0307C}</a:tableStyleId>
              </a:tblPr>
              <a:tblGrid>
                <a:gridCol w="360040">
                  <a:extLst>
                    <a:ext uri="{9D8B030D-6E8A-4147-A177-3AD203B41FA5}">
                      <a16:colId xmlns:a16="http://schemas.microsoft.com/office/drawing/2014/main" xmlns="" val="3399495635"/>
                    </a:ext>
                  </a:extLst>
                </a:gridCol>
                <a:gridCol w="2116913">
                  <a:extLst>
                    <a:ext uri="{9D8B030D-6E8A-4147-A177-3AD203B41FA5}">
                      <a16:colId xmlns:a16="http://schemas.microsoft.com/office/drawing/2014/main" xmlns="" val="498949205"/>
                    </a:ext>
                  </a:extLst>
                </a:gridCol>
                <a:gridCol w="1312719">
                  <a:extLst>
                    <a:ext uri="{9D8B030D-6E8A-4147-A177-3AD203B41FA5}">
                      <a16:colId xmlns:a16="http://schemas.microsoft.com/office/drawing/2014/main" xmlns="" val="2169194744"/>
                    </a:ext>
                  </a:extLst>
                </a:gridCol>
                <a:gridCol w="3051088">
                  <a:extLst>
                    <a:ext uri="{9D8B030D-6E8A-4147-A177-3AD203B41FA5}">
                      <a16:colId xmlns:a16="http://schemas.microsoft.com/office/drawing/2014/main" xmlns="" val="4114978725"/>
                    </a:ext>
                  </a:extLst>
                </a:gridCol>
                <a:gridCol w="2016225">
                  <a:extLst>
                    <a:ext uri="{9D8B030D-6E8A-4147-A177-3AD203B41FA5}">
                      <a16:colId xmlns:a16="http://schemas.microsoft.com/office/drawing/2014/main" xmlns="" val="1114146659"/>
                    </a:ext>
                  </a:extLst>
                </a:gridCol>
              </a:tblGrid>
              <a:tr h="504056">
                <a:tc>
                  <a:txBody>
                    <a:bodyPr/>
                    <a:lstStyle/>
                    <a:p>
                      <a:pPr marL="0" algn="ctr" defTabSz="685800" rtl="0" eaLnBrk="1" fontAlgn="b" latinLnBrk="0" hangingPunct="1">
                        <a:lnSpc>
                          <a:spcPct val="85000"/>
                        </a:lnSpc>
                        <a:spcBef>
                          <a:spcPts val="0"/>
                        </a:spcBef>
                        <a:spcAft>
                          <a:spcPts val="0"/>
                        </a:spcAft>
                      </a:pPr>
                      <a:r>
                        <a:rPr lang="ru-RU" sz="1200" kern="1200" dirty="0">
                          <a:effectLst/>
                        </a:rPr>
                        <a:t>№</a:t>
                      </a:r>
                      <a:br>
                        <a:rPr lang="ru-RU" sz="1200" kern="1200" dirty="0">
                          <a:effectLst/>
                        </a:rPr>
                      </a:br>
                      <a:r>
                        <a:rPr lang="ru-RU" sz="1200" kern="1200" dirty="0">
                          <a:effectLst/>
                        </a:rPr>
                        <a:t>п/п</a:t>
                      </a:r>
                      <a:endParaRPr lang="ru-RU" sz="12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5000"/>
                        </a:lnSpc>
                        <a:spcBef>
                          <a:spcPts val="0"/>
                        </a:spcBef>
                        <a:spcAft>
                          <a:spcPts val="0"/>
                        </a:spcAft>
                      </a:pPr>
                      <a:r>
                        <a:rPr lang="ru-RU" sz="1450" kern="1200" dirty="0">
                          <a:effectLst/>
                        </a:rPr>
                        <a:t>Вид приобретенного имущества</a:t>
                      </a:r>
                      <a:endParaRPr lang="ru-RU" sz="145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5000"/>
                        </a:lnSpc>
                        <a:spcBef>
                          <a:spcPts val="0"/>
                        </a:spcBef>
                        <a:spcAft>
                          <a:spcPts val="0"/>
                        </a:spcAft>
                      </a:pPr>
                      <a:r>
                        <a:rPr lang="ru-RU" sz="1450" kern="1200">
                          <a:effectLst/>
                        </a:rPr>
                        <a:t>Сумма сделки </a:t>
                      </a:r>
                    </a:p>
                    <a:p>
                      <a:pPr marL="0" algn="ctr" defTabSz="685800" rtl="0" eaLnBrk="1" fontAlgn="b" latinLnBrk="0" hangingPunct="1">
                        <a:lnSpc>
                          <a:spcPct val="85000"/>
                        </a:lnSpc>
                        <a:spcBef>
                          <a:spcPts val="0"/>
                        </a:spcBef>
                        <a:spcAft>
                          <a:spcPts val="0"/>
                        </a:spcAft>
                      </a:pPr>
                      <a:r>
                        <a:rPr lang="ru-RU" sz="1450" kern="1200">
                          <a:effectLst/>
                        </a:rPr>
                        <a:t>(руб.)</a:t>
                      </a:r>
                      <a:endParaRPr lang="ru-RU" sz="1450" kern="120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5000"/>
                        </a:lnSpc>
                        <a:spcBef>
                          <a:spcPts val="0"/>
                        </a:spcBef>
                        <a:spcAft>
                          <a:spcPts val="0"/>
                        </a:spcAft>
                      </a:pPr>
                      <a:r>
                        <a:rPr lang="ru-RU" sz="1450" kern="1200">
                          <a:effectLst/>
                        </a:rPr>
                        <a:t>Источник получения средств, за счет которых приобретено имущество</a:t>
                      </a:r>
                      <a:endParaRPr lang="ru-RU" sz="1450" kern="120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5000"/>
                        </a:lnSpc>
                        <a:spcBef>
                          <a:spcPts val="0"/>
                        </a:spcBef>
                        <a:spcAft>
                          <a:spcPts val="0"/>
                        </a:spcAft>
                      </a:pPr>
                      <a:r>
                        <a:rPr lang="ru-RU" sz="1450" kern="1200" dirty="0">
                          <a:effectLst/>
                        </a:rPr>
                        <a:t>Основание </a:t>
                      </a:r>
                      <a:r>
                        <a:rPr lang="ru-RU" sz="1450" kern="1200" dirty="0" smtClean="0">
                          <a:effectLst/>
                        </a:rPr>
                        <a:t>приобретения</a:t>
                      </a:r>
                      <a:endParaRPr lang="ru-RU" sz="145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600036620"/>
                  </a:ext>
                </a:extLst>
              </a:tr>
              <a:tr h="540060">
                <a:tc>
                  <a:txBody>
                    <a:bodyPr/>
                    <a:lstStyle/>
                    <a:p>
                      <a:pPr marL="0" algn="ctr" defTabSz="685800" rtl="0" eaLnBrk="1" fontAlgn="b" latinLnBrk="0" hangingPunct="1">
                        <a:lnSpc>
                          <a:spcPct val="85000"/>
                        </a:lnSpc>
                        <a:spcBef>
                          <a:spcPts val="0"/>
                        </a:spcBef>
                        <a:spcAft>
                          <a:spcPts val="0"/>
                        </a:spcAft>
                      </a:pPr>
                      <a:r>
                        <a:rPr lang="ru-RU" sz="1450" kern="1200" dirty="0">
                          <a:effectLst/>
                        </a:rPr>
                        <a:t>1</a:t>
                      </a:r>
                      <a:endParaRPr lang="ru-RU" sz="145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Земельные участки</a:t>
                      </a:r>
                      <a:r>
                        <a:rPr lang="ru-RU" sz="1450" kern="1200" spc="-100" baseline="0" dirty="0" smtClean="0">
                          <a:solidFill>
                            <a:schemeClr val="tx1"/>
                          </a:solidFill>
                          <a:effectLst/>
                          <a:latin typeface="+mn-lt"/>
                          <a:ea typeface="+mn-ea"/>
                          <a:cs typeface="+mn-cs"/>
                        </a:rPr>
                        <a:t>: </a:t>
                      </a:r>
                      <a:br>
                        <a:rPr lang="ru-RU" sz="1450" kern="1200" spc="-100" baseline="0" dirty="0" smtClean="0">
                          <a:solidFill>
                            <a:schemeClr val="tx1"/>
                          </a:solidFill>
                          <a:effectLst/>
                          <a:latin typeface="+mn-lt"/>
                          <a:ea typeface="+mn-ea"/>
                          <a:cs typeface="+mn-cs"/>
                        </a:rPr>
                      </a:br>
                      <a:r>
                        <a:rPr lang="ru-RU" sz="1450" dirty="0" smtClean="0">
                          <a:effectLst/>
                        </a:rPr>
                        <a:t>1) для ведения личного подсобного хозяйства</a:t>
                      </a:r>
                    </a:p>
                    <a:p>
                      <a:pPr algn="ctr">
                        <a:lnSpc>
                          <a:spcPct val="80000"/>
                        </a:lnSpc>
                        <a:spcBef>
                          <a:spcPts val="0"/>
                        </a:spcBef>
                        <a:spcAft>
                          <a:spcPts val="0"/>
                        </a:spcAft>
                      </a:pPr>
                      <a:r>
                        <a:rPr lang="ru-RU" sz="1450" dirty="0" smtClean="0">
                          <a:effectLst/>
                        </a:rPr>
                        <a:t>(</a:t>
                      </a:r>
                      <a:r>
                        <a:rPr lang="ru-RU" sz="1400" dirty="0" smtClean="0">
                          <a:effectLst/>
                        </a:rPr>
                        <a:t>168220,</a:t>
                      </a:r>
                    </a:p>
                    <a:p>
                      <a:pPr algn="ctr">
                        <a:lnSpc>
                          <a:spcPct val="80000"/>
                        </a:lnSpc>
                        <a:spcBef>
                          <a:spcPts val="0"/>
                        </a:spcBef>
                        <a:spcAft>
                          <a:spcPts val="0"/>
                        </a:spcAft>
                      </a:pPr>
                      <a:r>
                        <a:rPr lang="ru-RU" sz="1400" dirty="0" smtClean="0">
                          <a:effectLst/>
                        </a:rPr>
                        <a:t>Республика Коми, </a:t>
                      </a:r>
                      <a:r>
                        <a:rPr lang="ru-RU" sz="1400" dirty="0" err="1" smtClean="0">
                          <a:effectLst/>
                        </a:rPr>
                        <a:t>Сыктывдинский</a:t>
                      </a:r>
                      <a:r>
                        <a:rPr lang="ru-RU" sz="1400" dirty="0" smtClean="0">
                          <a:effectLst/>
                        </a:rPr>
                        <a:t> район, </a:t>
                      </a:r>
                      <a:br>
                        <a:rPr lang="ru-RU" sz="1400" dirty="0" smtClean="0">
                          <a:effectLst/>
                        </a:rPr>
                      </a:br>
                      <a:r>
                        <a:rPr lang="ru-RU" sz="1400" dirty="0" err="1" smtClean="0">
                          <a:effectLst/>
                        </a:rPr>
                        <a:t>с.Выльгорт</a:t>
                      </a:r>
                      <a:r>
                        <a:rPr lang="ru-RU" sz="1400" dirty="0" smtClean="0">
                          <a:effectLst/>
                        </a:rPr>
                        <a:t>, </a:t>
                      </a:r>
                      <a:br>
                        <a:rPr lang="ru-RU" sz="1400" dirty="0" smtClean="0">
                          <a:effectLst/>
                        </a:rPr>
                      </a:br>
                      <a:r>
                        <a:rPr lang="ru-RU" sz="1400" dirty="0" smtClean="0">
                          <a:effectLst/>
                        </a:rPr>
                        <a:t>13 километр </a:t>
                      </a:r>
                      <a:r>
                        <a:rPr lang="ru-RU" sz="1400" dirty="0" err="1" smtClean="0">
                          <a:effectLst/>
                        </a:rPr>
                        <a:t>Сысольского</a:t>
                      </a:r>
                      <a:r>
                        <a:rPr lang="ru-RU" sz="1400" dirty="0" smtClean="0">
                          <a:effectLst/>
                        </a:rPr>
                        <a:t> шоссе, </a:t>
                      </a:r>
                      <a:br>
                        <a:rPr lang="ru-RU" sz="1400" dirty="0" smtClean="0">
                          <a:effectLst/>
                        </a:rPr>
                      </a:br>
                      <a:r>
                        <a:rPr lang="ru-RU" sz="1400" dirty="0" smtClean="0">
                          <a:effectLst/>
                        </a:rPr>
                        <a:t>участок № 147,</a:t>
                      </a:r>
                      <a:endParaRPr lang="ru-RU" sz="1400" dirty="0" smtClean="0">
                        <a:effectLst/>
                        <a:latin typeface="Times New Roman" panose="02020603050405020304" pitchFamily="18" charset="0"/>
                        <a:ea typeface="Times New Roman" panose="02020603050405020304" pitchFamily="18" charset="0"/>
                      </a:endParaRPr>
                    </a:p>
                    <a:p>
                      <a:pPr marL="0" algn="ctr" defTabSz="685800" rtl="0" eaLnBrk="1" fontAlgn="b" latinLnBrk="0" hangingPunct="1">
                        <a:lnSpc>
                          <a:spcPct val="80000"/>
                        </a:lnSpc>
                        <a:spcBef>
                          <a:spcPts val="0"/>
                        </a:spcBef>
                        <a:spcAft>
                          <a:spcPts val="0"/>
                        </a:spcAft>
                      </a:pPr>
                      <a:r>
                        <a:rPr lang="ru-RU" sz="1450" dirty="0" smtClean="0">
                          <a:effectLst/>
                        </a:rPr>
                        <a:t>2000 </a:t>
                      </a:r>
                      <a:r>
                        <a:rPr lang="ru-RU" sz="1450" dirty="0" err="1" smtClean="0">
                          <a:effectLst/>
                        </a:rPr>
                        <a:t>кв.м</a:t>
                      </a:r>
                      <a:r>
                        <a:rPr lang="ru-RU" sz="1450" dirty="0" smtClean="0">
                          <a:effectLst/>
                        </a:rPr>
                        <a:t>)</a:t>
                      </a:r>
                      <a:endParaRPr lang="ru-RU" sz="1450" kern="1200" spc="-100" baseline="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0000"/>
                        </a:lnSpc>
                        <a:spcBef>
                          <a:spcPts val="0"/>
                        </a:spcBef>
                        <a:spcAft>
                          <a:spcPts val="0"/>
                        </a:spcAft>
                      </a:pPr>
                      <a:r>
                        <a:rPr lang="ru-RU" sz="1450" kern="1200" spc="-100" baseline="0" dirty="0" smtClean="0">
                          <a:solidFill>
                            <a:schemeClr val="tx1"/>
                          </a:solidFill>
                          <a:effectLst/>
                          <a:latin typeface="+mn-lt"/>
                          <a:ea typeface="+mn-ea"/>
                          <a:cs typeface="+mn-cs"/>
                        </a:rPr>
                        <a:t>720 000</a:t>
                      </a:r>
                      <a:endParaRPr lang="ru-RU" sz="1450" kern="1200" spc="-100" baseline="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b" latinLnBrk="0" hangingPunct="1">
                        <a:lnSpc>
                          <a:spcPct val="80000"/>
                        </a:lnSpc>
                        <a:spcBef>
                          <a:spcPts val="0"/>
                        </a:spcBef>
                        <a:spcAft>
                          <a:spcPts val="0"/>
                        </a:spcAft>
                        <a:buClrTx/>
                        <a:buSzTx/>
                        <a:buFontTx/>
                        <a:buNone/>
                        <a:tabLst/>
                        <a:defRPr/>
                      </a:pPr>
                      <a:r>
                        <a:rPr lang="ru-RU" sz="1450" kern="1200" spc="-100" baseline="0" dirty="0" smtClean="0">
                          <a:solidFill>
                            <a:schemeClr val="tx1"/>
                          </a:solidFill>
                          <a:effectLst/>
                          <a:latin typeface="+mn-lt"/>
                          <a:ea typeface="+mn-ea"/>
                          <a:cs typeface="+mn-cs"/>
                        </a:rPr>
                        <a:t>Кредит наличными в сумме  720 000,00 руб. по договору от 10.08.2016 г.  № 752/0600-00347 с ВТБ24 (ПАО) </a:t>
                      </a:r>
                    </a:p>
                    <a:p>
                      <a:pPr marL="0" algn="ctr"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 </a:t>
                      </a:r>
                      <a:r>
                        <a:rPr lang="ru-RU" sz="1450" kern="1200" spc="-100" baseline="0" dirty="0" smtClean="0">
                          <a:solidFill>
                            <a:schemeClr val="tx1"/>
                          </a:solidFill>
                          <a:effectLst/>
                          <a:latin typeface="+mn-lt"/>
                          <a:ea typeface="+mn-ea"/>
                          <a:cs typeface="+mn-cs"/>
                        </a:rPr>
                        <a:t>Договор купли продажи </a:t>
                      </a:r>
                      <a:br>
                        <a:rPr lang="ru-RU" sz="1450" kern="1200" spc="-100" baseline="0" dirty="0" smtClean="0">
                          <a:solidFill>
                            <a:schemeClr val="tx1"/>
                          </a:solidFill>
                          <a:effectLst/>
                          <a:latin typeface="+mn-lt"/>
                          <a:ea typeface="+mn-ea"/>
                          <a:cs typeface="+mn-cs"/>
                        </a:rPr>
                      </a:br>
                      <a:r>
                        <a:rPr lang="ru-RU" sz="1450" kern="1200" spc="-100" baseline="0" dirty="0" smtClean="0">
                          <a:solidFill>
                            <a:schemeClr val="tx1"/>
                          </a:solidFill>
                          <a:effectLst/>
                          <a:latin typeface="+mn-lt"/>
                          <a:ea typeface="+mn-ea"/>
                          <a:cs typeface="+mn-cs"/>
                        </a:rPr>
                        <a:t>от 14.03.2016 г.,</a:t>
                      </a:r>
                    </a:p>
                    <a:p>
                      <a:pPr marL="0" algn="ctr" defTabSz="685800" rtl="0" eaLnBrk="1" fontAlgn="b" latinLnBrk="0" hangingPunct="1">
                        <a:lnSpc>
                          <a:spcPct val="80000"/>
                        </a:lnSpc>
                        <a:spcBef>
                          <a:spcPts val="0"/>
                        </a:spcBef>
                        <a:spcAft>
                          <a:spcPts val="0"/>
                        </a:spcAft>
                      </a:pPr>
                      <a:r>
                        <a:rPr lang="ru-RU" sz="1450" kern="1200" spc="-100" baseline="0" dirty="0" smtClean="0">
                          <a:solidFill>
                            <a:schemeClr val="tx1"/>
                          </a:solidFill>
                          <a:effectLst/>
                          <a:latin typeface="+mn-lt"/>
                          <a:ea typeface="+mn-ea"/>
                          <a:cs typeface="+mn-cs"/>
                        </a:rPr>
                        <a:t>запись  регистрации в ЕГРП </a:t>
                      </a:r>
                      <a:br>
                        <a:rPr lang="ru-RU" sz="1450" kern="1200" spc="-100" baseline="0" dirty="0" smtClean="0">
                          <a:solidFill>
                            <a:schemeClr val="tx1"/>
                          </a:solidFill>
                          <a:effectLst/>
                          <a:latin typeface="+mn-lt"/>
                          <a:ea typeface="+mn-ea"/>
                          <a:cs typeface="+mn-cs"/>
                        </a:rPr>
                      </a:br>
                      <a:r>
                        <a:rPr lang="ru-RU" sz="1450" kern="1200" spc="-100" baseline="0" dirty="0" smtClean="0">
                          <a:solidFill>
                            <a:schemeClr val="tx1"/>
                          </a:solidFill>
                          <a:effectLst/>
                          <a:latin typeface="+mn-lt"/>
                          <a:ea typeface="+mn-ea"/>
                          <a:cs typeface="+mn-cs"/>
                        </a:rPr>
                        <a:t>от  25.03.2016 </a:t>
                      </a:r>
                      <a:br>
                        <a:rPr lang="ru-RU" sz="1450" kern="1200" spc="-100" baseline="0" dirty="0" smtClean="0">
                          <a:solidFill>
                            <a:schemeClr val="tx1"/>
                          </a:solidFill>
                          <a:effectLst/>
                          <a:latin typeface="+mn-lt"/>
                          <a:ea typeface="+mn-ea"/>
                          <a:cs typeface="+mn-cs"/>
                        </a:rPr>
                      </a:br>
                      <a:r>
                        <a:rPr lang="ru-RU" sz="1450" kern="1200" spc="-100" baseline="0" dirty="0" smtClean="0">
                          <a:solidFill>
                            <a:schemeClr val="tx1"/>
                          </a:solidFill>
                          <a:effectLst/>
                          <a:latin typeface="+mn-lt"/>
                          <a:ea typeface="+mn-ea"/>
                          <a:cs typeface="+mn-cs"/>
                        </a:rPr>
                        <a:t>№ 11-11/001-11/001/ 014/2016-7183/3,  </a:t>
                      </a:r>
                      <a:br>
                        <a:rPr lang="ru-RU" sz="1450" kern="1200" spc="-100" baseline="0" dirty="0" smtClean="0">
                          <a:solidFill>
                            <a:schemeClr val="tx1"/>
                          </a:solidFill>
                          <a:effectLst/>
                          <a:latin typeface="+mn-lt"/>
                          <a:ea typeface="+mn-ea"/>
                          <a:cs typeface="+mn-cs"/>
                        </a:rPr>
                      </a:br>
                      <a:r>
                        <a:rPr lang="ru-RU" sz="1450" kern="1200" spc="-100" baseline="0" dirty="0" smtClean="0">
                          <a:solidFill>
                            <a:schemeClr val="tx1"/>
                          </a:solidFill>
                          <a:effectLst/>
                          <a:latin typeface="+mn-lt"/>
                          <a:ea typeface="+mn-ea"/>
                          <a:cs typeface="+mn-cs"/>
                        </a:rPr>
                        <a:t>Свидетельство о государственной регистрации права 78 АА 769632 </a:t>
                      </a:r>
                    </a:p>
                    <a:p>
                      <a:pPr marL="0" algn="ctr" defTabSz="685800" rtl="0" eaLnBrk="1" fontAlgn="b" latinLnBrk="0" hangingPunct="1">
                        <a:lnSpc>
                          <a:spcPct val="80000"/>
                        </a:lnSpc>
                        <a:spcBef>
                          <a:spcPts val="0"/>
                        </a:spcBef>
                        <a:spcAft>
                          <a:spcPts val="0"/>
                        </a:spcAft>
                      </a:pPr>
                      <a:r>
                        <a:rPr lang="ru-RU" sz="1450" kern="1200" spc="-100" baseline="0" dirty="0" smtClean="0">
                          <a:solidFill>
                            <a:schemeClr val="tx1"/>
                          </a:solidFill>
                          <a:effectLst/>
                          <a:latin typeface="+mn-lt"/>
                          <a:ea typeface="+mn-ea"/>
                          <a:cs typeface="+mn-cs"/>
                        </a:rPr>
                        <a:t>от 11.02.2008 г.</a:t>
                      </a:r>
                      <a:endParaRPr lang="ru-RU" sz="1450" kern="1200" spc="-100" baseline="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61175541"/>
                  </a:ext>
                </a:extLst>
              </a:tr>
              <a:tr h="326864">
                <a:tc>
                  <a:txBody>
                    <a:bodyPr/>
                    <a:lstStyle/>
                    <a:p>
                      <a:pPr marL="0" algn="ctr" defTabSz="685800" rtl="0" eaLnBrk="1" fontAlgn="b" latinLnBrk="0" hangingPunct="1">
                        <a:lnSpc>
                          <a:spcPct val="85000"/>
                        </a:lnSpc>
                        <a:spcBef>
                          <a:spcPts val="0"/>
                        </a:spcBef>
                        <a:spcAft>
                          <a:spcPts val="0"/>
                        </a:spcAft>
                      </a:pPr>
                      <a:r>
                        <a:rPr lang="ru-RU" sz="1450" kern="1200">
                          <a:effectLst/>
                        </a:rPr>
                        <a:t>2</a:t>
                      </a:r>
                      <a:endParaRPr lang="ru-RU" sz="1450" kern="120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Иное недвижимое имущество:</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 </a:t>
                      </a:r>
                      <a:r>
                        <a:rPr lang="ru-RU" sz="1450" kern="1200" spc="-100" baseline="0" dirty="0" smtClean="0">
                          <a:solidFill>
                            <a:schemeClr val="tx1"/>
                          </a:solidFill>
                          <a:effectLst/>
                          <a:latin typeface="+mn-lt"/>
                          <a:ea typeface="+mn-ea"/>
                          <a:cs typeface="+mn-cs"/>
                        </a:rPr>
                        <a:t>нет</a:t>
                      </a:r>
                      <a:endParaRPr lang="ru-RU" sz="1450" kern="1200" spc="-100" baseline="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6349872"/>
                  </a:ext>
                </a:extLst>
              </a:tr>
              <a:tr h="1245854">
                <a:tc>
                  <a:txBody>
                    <a:bodyPr/>
                    <a:lstStyle/>
                    <a:p>
                      <a:pPr marL="0" algn="ctr" defTabSz="685800" rtl="0" eaLnBrk="1" fontAlgn="b" latinLnBrk="0" hangingPunct="1">
                        <a:lnSpc>
                          <a:spcPct val="85000"/>
                        </a:lnSpc>
                        <a:spcBef>
                          <a:spcPts val="0"/>
                        </a:spcBef>
                        <a:spcAft>
                          <a:spcPts val="0"/>
                        </a:spcAft>
                      </a:pPr>
                      <a:r>
                        <a:rPr lang="ru-RU" sz="1450" kern="1200">
                          <a:effectLst/>
                        </a:rPr>
                        <a:t> </a:t>
                      </a:r>
                      <a:endParaRPr lang="ru-RU" sz="1450" kern="120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1) Однокомнатная квартира </a:t>
                      </a:r>
                    </a:p>
                    <a:p>
                      <a:pPr marL="0" algn="l"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(167000, Республика Коми, </a:t>
                      </a:r>
                      <a:r>
                        <a:rPr lang="ru-RU" sz="1450" kern="1200" spc="-100" baseline="0" dirty="0" err="1" smtClean="0">
                          <a:solidFill>
                            <a:schemeClr val="tx1"/>
                          </a:solidFill>
                          <a:effectLst/>
                          <a:latin typeface="+mn-lt"/>
                          <a:ea typeface="+mn-ea"/>
                          <a:cs typeface="+mn-cs"/>
                        </a:rPr>
                        <a:t>г.Сыктывкар</a:t>
                      </a:r>
                      <a:r>
                        <a:rPr lang="ru-RU" sz="1450" kern="1200" spc="-100" baseline="0" dirty="0">
                          <a:solidFill>
                            <a:schemeClr val="tx1"/>
                          </a:solidFill>
                          <a:effectLst/>
                          <a:latin typeface="+mn-lt"/>
                          <a:ea typeface="+mn-ea"/>
                          <a:cs typeface="+mn-cs"/>
                        </a:rPr>
                        <a:t>, </a:t>
                      </a:r>
                      <a:r>
                        <a:rPr lang="ru-RU" sz="1450" kern="1200" spc="-100" baseline="0" dirty="0" err="1">
                          <a:solidFill>
                            <a:schemeClr val="tx1"/>
                          </a:solidFill>
                          <a:effectLst/>
                          <a:latin typeface="+mn-lt"/>
                          <a:ea typeface="+mn-ea"/>
                          <a:cs typeface="+mn-cs"/>
                        </a:rPr>
                        <a:t>ул.Советская</a:t>
                      </a:r>
                      <a:r>
                        <a:rPr lang="ru-RU" sz="1450" kern="1200" spc="-100" baseline="0" dirty="0">
                          <a:solidFill>
                            <a:schemeClr val="tx1"/>
                          </a:solidFill>
                          <a:effectLst/>
                          <a:latin typeface="+mn-lt"/>
                          <a:ea typeface="+mn-ea"/>
                          <a:cs typeface="+mn-cs"/>
                        </a:rPr>
                        <a:t>, д.1, кв. 2; </a:t>
                      </a:r>
                      <a:r>
                        <a:rPr lang="ru-RU" sz="1450" kern="1200" spc="-100" baseline="0" dirty="0" smtClean="0">
                          <a:solidFill>
                            <a:schemeClr val="tx1"/>
                          </a:solidFill>
                          <a:effectLst/>
                          <a:latin typeface="+mn-lt"/>
                          <a:ea typeface="+mn-ea"/>
                          <a:cs typeface="+mn-cs"/>
                        </a:rPr>
                        <a:t/>
                      </a:r>
                      <a:br>
                        <a:rPr lang="ru-RU" sz="1450" kern="1200" spc="-100" baseline="0" dirty="0" smtClean="0">
                          <a:solidFill>
                            <a:schemeClr val="tx1"/>
                          </a:solidFill>
                          <a:effectLst/>
                          <a:latin typeface="+mn-lt"/>
                          <a:ea typeface="+mn-ea"/>
                          <a:cs typeface="+mn-cs"/>
                        </a:rPr>
                      </a:br>
                      <a:r>
                        <a:rPr lang="ru-RU" sz="1450" kern="1200" spc="-100" baseline="0" dirty="0" smtClean="0">
                          <a:solidFill>
                            <a:schemeClr val="tx1"/>
                          </a:solidFill>
                          <a:effectLst/>
                          <a:latin typeface="+mn-lt"/>
                          <a:ea typeface="+mn-ea"/>
                          <a:cs typeface="+mn-cs"/>
                        </a:rPr>
                        <a:t>общая </a:t>
                      </a:r>
                      <a:r>
                        <a:rPr lang="ru-RU" sz="1450" kern="1200" spc="-100" baseline="0" dirty="0">
                          <a:solidFill>
                            <a:schemeClr val="tx1"/>
                          </a:solidFill>
                          <a:effectLst/>
                          <a:latin typeface="+mn-lt"/>
                          <a:ea typeface="+mn-ea"/>
                          <a:cs typeface="+mn-cs"/>
                        </a:rPr>
                        <a:t>площадь </a:t>
                      </a:r>
                    </a:p>
                    <a:p>
                      <a:pPr marL="0" algn="l"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38 </a:t>
                      </a:r>
                      <a:r>
                        <a:rPr lang="ru-RU" sz="1450" kern="1200" spc="-100" baseline="0" dirty="0" err="1">
                          <a:solidFill>
                            <a:schemeClr val="tx1"/>
                          </a:solidFill>
                          <a:effectLst/>
                          <a:latin typeface="+mn-lt"/>
                          <a:ea typeface="+mn-ea"/>
                          <a:cs typeface="+mn-cs"/>
                        </a:rPr>
                        <a:t>кв.м</a:t>
                      </a:r>
                      <a:r>
                        <a:rPr lang="ru-RU" sz="1450" kern="1200" spc="-100" baseline="0" dirty="0">
                          <a:solidFill>
                            <a:schemeClr val="tx1"/>
                          </a:solidFill>
                          <a:effectLst/>
                          <a:latin typeface="+mn-lt"/>
                          <a:ea typeface="+mn-ea"/>
                          <a:cs typeface="+mn-cs"/>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0000"/>
                        </a:lnSpc>
                        <a:spcBef>
                          <a:spcPts val="0"/>
                        </a:spcBef>
                        <a:spcAft>
                          <a:spcPts val="0"/>
                        </a:spcAft>
                      </a:pPr>
                      <a:endParaRPr lang="ru-RU" sz="1450" kern="1200" spc="-100" baseline="0" dirty="0" smtClean="0">
                        <a:solidFill>
                          <a:schemeClr val="tx1"/>
                        </a:solidFill>
                        <a:effectLst/>
                        <a:latin typeface="+mn-lt"/>
                        <a:ea typeface="+mn-ea"/>
                        <a:cs typeface="+mn-cs"/>
                      </a:endParaRPr>
                    </a:p>
                    <a:p>
                      <a:pPr marL="0" algn="ctr" defTabSz="685800" rtl="0" eaLnBrk="1" fontAlgn="b" latinLnBrk="0" hangingPunct="1">
                        <a:lnSpc>
                          <a:spcPct val="80000"/>
                        </a:lnSpc>
                        <a:spcBef>
                          <a:spcPts val="0"/>
                        </a:spcBef>
                        <a:spcAft>
                          <a:spcPts val="0"/>
                        </a:spcAft>
                      </a:pPr>
                      <a:endParaRPr lang="ru-RU" sz="1450" kern="1200" spc="-100" baseline="0" dirty="0" smtClean="0">
                        <a:solidFill>
                          <a:schemeClr val="tx1"/>
                        </a:solidFill>
                        <a:effectLst/>
                        <a:latin typeface="+mn-lt"/>
                        <a:ea typeface="+mn-ea"/>
                        <a:cs typeface="+mn-cs"/>
                      </a:endParaRPr>
                    </a:p>
                    <a:p>
                      <a:pPr marL="0" algn="ctr" defTabSz="685800" rtl="0" eaLnBrk="1" fontAlgn="b" latinLnBrk="0" hangingPunct="1">
                        <a:lnSpc>
                          <a:spcPct val="80000"/>
                        </a:lnSpc>
                        <a:spcBef>
                          <a:spcPts val="0"/>
                        </a:spcBef>
                        <a:spcAft>
                          <a:spcPts val="0"/>
                        </a:spcAft>
                      </a:pPr>
                      <a:endParaRPr lang="ru-RU" sz="1450" kern="1200" spc="-100" baseline="0" dirty="0" smtClean="0">
                        <a:solidFill>
                          <a:schemeClr val="tx1"/>
                        </a:solidFill>
                        <a:effectLst/>
                        <a:latin typeface="+mn-lt"/>
                        <a:ea typeface="+mn-ea"/>
                        <a:cs typeface="+mn-cs"/>
                      </a:endParaRPr>
                    </a:p>
                    <a:p>
                      <a:pPr marL="0" algn="ctr" defTabSz="685800" rtl="0" eaLnBrk="1" fontAlgn="b" latinLnBrk="0" hangingPunct="1">
                        <a:lnSpc>
                          <a:spcPct val="80000"/>
                        </a:lnSpc>
                        <a:spcBef>
                          <a:spcPts val="0"/>
                        </a:spcBef>
                        <a:spcAft>
                          <a:spcPts val="0"/>
                        </a:spcAft>
                      </a:pPr>
                      <a:endParaRPr lang="ru-RU" sz="1450" kern="1200" spc="-100" baseline="0" dirty="0" smtClean="0">
                        <a:solidFill>
                          <a:schemeClr val="tx1"/>
                        </a:solidFill>
                        <a:effectLst/>
                        <a:latin typeface="+mn-lt"/>
                        <a:ea typeface="+mn-ea"/>
                        <a:cs typeface="+mn-cs"/>
                      </a:endParaRPr>
                    </a:p>
                    <a:p>
                      <a:pPr marL="0" algn="ctr" defTabSz="685800" rtl="0" eaLnBrk="1" fontAlgn="b" latinLnBrk="0" hangingPunct="1">
                        <a:lnSpc>
                          <a:spcPct val="80000"/>
                        </a:lnSpc>
                        <a:spcBef>
                          <a:spcPts val="0"/>
                        </a:spcBef>
                        <a:spcAft>
                          <a:spcPts val="0"/>
                        </a:spcAft>
                      </a:pPr>
                      <a:r>
                        <a:rPr lang="ru-RU" sz="1450" kern="1200" spc="-100" baseline="0" dirty="0" smtClean="0">
                          <a:solidFill>
                            <a:schemeClr val="tx1"/>
                          </a:solidFill>
                          <a:effectLst/>
                          <a:latin typeface="+mn-lt"/>
                          <a:ea typeface="+mn-ea"/>
                          <a:cs typeface="+mn-cs"/>
                        </a:rPr>
                        <a:t>3</a:t>
                      </a:r>
                      <a:r>
                        <a:rPr lang="ru-RU" sz="1450" kern="1200" spc="-100" baseline="0" dirty="0">
                          <a:solidFill>
                            <a:schemeClr val="tx1"/>
                          </a:solidFill>
                          <a:effectLst/>
                          <a:latin typeface="+mn-lt"/>
                          <a:ea typeface="+mn-ea"/>
                          <a:cs typeface="+mn-cs"/>
                        </a:rPr>
                        <a:t> 000 000,00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Доход, полученный от продажи автомобиля (</a:t>
                      </a:r>
                      <a:r>
                        <a:rPr lang="ru-RU" sz="1450" kern="1200" spc="-100" baseline="0" dirty="0" err="1">
                          <a:solidFill>
                            <a:schemeClr val="tx1"/>
                          </a:solidFill>
                          <a:effectLst/>
                          <a:latin typeface="+mn-lt"/>
                          <a:ea typeface="+mn-ea"/>
                          <a:cs typeface="+mn-cs"/>
                        </a:rPr>
                        <a:t>Nissan</a:t>
                      </a:r>
                      <a:r>
                        <a:rPr lang="ru-RU" sz="1450" kern="1200" spc="-100" baseline="0" dirty="0">
                          <a:solidFill>
                            <a:schemeClr val="tx1"/>
                          </a:solidFill>
                          <a:effectLst/>
                          <a:latin typeface="+mn-lt"/>
                          <a:ea typeface="+mn-ea"/>
                          <a:cs typeface="+mn-cs"/>
                        </a:rPr>
                        <a:t> X-</a:t>
                      </a:r>
                      <a:r>
                        <a:rPr lang="ru-RU" sz="1450" kern="1200" spc="-100" baseline="0" dirty="0" err="1">
                          <a:solidFill>
                            <a:schemeClr val="tx1"/>
                          </a:solidFill>
                          <a:effectLst/>
                          <a:latin typeface="+mn-lt"/>
                          <a:ea typeface="+mn-ea"/>
                          <a:cs typeface="+mn-cs"/>
                        </a:rPr>
                        <a:t>Trale</a:t>
                      </a:r>
                      <a:r>
                        <a:rPr lang="ru-RU" sz="1450" kern="1200" spc="-100" baseline="0" dirty="0">
                          <a:solidFill>
                            <a:schemeClr val="tx1"/>
                          </a:solidFill>
                          <a:effectLst/>
                          <a:latin typeface="+mn-lt"/>
                          <a:ea typeface="+mn-ea"/>
                          <a:cs typeface="+mn-cs"/>
                        </a:rPr>
                        <a:t>, договор купли-продажи от 01.02.2015 г. № 1) </a:t>
                      </a:r>
                      <a:r>
                        <a:rPr lang="ru-RU" sz="1450" kern="1200" spc="-100" baseline="0" dirty="0" smtClean="0">
                          <a:solidFill>
                            <a:schemeClr val="tx1"/>
                          </a:solidFill>
                          <a:effectLst/>
                          <a:latin typeface="+mn-lt"/>
                          <a:ea typeface="+mn-ea"/>
                          <a:cs typeface="+mn-cs"/>
                        </a:rPr>
                        <a:t/>
                      </a:r>
                      <a:br>
                        <a:rPr lang="ru-RU" sz="1450" kern="1200" spc="-100" baseline="0" dirty="0" smtClean="0">
                          <a:solidFill>
                            <a:schemeClr val="tx1"/>
                          </a:solidFill>
                          <a:effectLst/>
                          <a:latin typeface="+mn-lt"/>
                          <a:ea typeface="+mn-ea"/>
                          <a:cs typeface="+mn-cs"/>
                        </a:rPr>
                      </a:br>
                      <a:r>
                        <a:rPr lang="ru-RU" sz="1450" kern="1200" spc="-100" baseline="0" dirty="0" smtClean="0">
                          <a:solidFill>
                            <a:schemeClr val="tx1"/>
                          </a:solidFill>
                          <a:effectLst/>
                          <a:latin typeface="+mn-lt"/>
                          <a:ea typeface="+mn-ea"/>
                          <a:cs typeface="+mn-cs"/>
                        </a:rPr>
                        <a:t>на </a:t>
                      </a:r>
                      <a:r>
                        <a:rPr lang="ru-RU" sz="1450" kern="1200" spc="-100" baseline="0" dirty="0">
                          <a:solidFill>
                            <a:schemeClr val="tx1"/>
                          </a:solidFill>
                          <a:effectLst/>
                          <a:latin typeface="+mn-lt"/>
                          <a:ea typeface="+mn-ea"/>
                          <a:cs typeface="+mn-cs"/>
                        </a:rPr>
                        <a:t>сумму 1 300 000,00 руб.; </a:t>
                      </a:r>
                    </a:p>
                    <a:p>
                      <a:pPr marL="0" algn="ctr"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кредит наличными в сумме 1 700 000,00 руб. по договору от </a:t>
                      </a:r>
                      <a:r>
                        <a:rPr lang="ru-RU" sz="1450" kern="1200" spc="-100" baseline="0" dirty="0" smtClean="0">
                          <a:solidFill>
                            <a:schemeClr val="tx1"/>
                          </a:solidFill>
                          <a:effectLst/>
                          <a:latin typeface="+mn-lt"/>
                          <a:ea typeface="+mn-ea"/>
                          <a:cs typeface="+mn-cs"/>
                        </a:rPr>
                        <a:t>05.06.2015 г.  </a:t>
                      </a:r>
                      <a:r>
                        <a:rPr lang="ru-RU" sz="1450" kern="1200" spc="-100" baseline="0" dirty="0">
                          <a:solidFill>
                            <a:schemeClr val="tx1"/>
                          </a:solidFill>
                          <a:effectLst/>
                          <a:latin typeface="+mn-lt"/>
                          <a:ea typeface="+mn-ea"/>
                          <a:cs typeface="+mn-cs"/>
                        </a:rPr>
                        <a:t>№ 524/0600-00256 с ВТБ24 (ПАО)</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Свидетельство о государственной регистрации права </a:t>
                      </a:r>
                      <a:r>
                        <a:rPr lang="ru-RU" sz="1450" kern="1200" spc="-100" baseline="0" dirty="0" smtClean="0">
                          <a:solidFill>
                            <a:schemeClr val="tx1"/>
                          </a:solidFill>
                          <a:effectLst/>
                          <a:latin typeface="+mn-lt"/>
                          <a:ea typeface="+mn-ea"/>
                          <a:cs typeface="+mn-cs"/>
                        </a:rPr>
                        <a:t/>
                      </a:r>
                      <a:br>
                        <a:rPr lang="ru-RU" sz="1450" kern="1200" spc="-100" baseline="0" dirty="0" smtClean="0">
                          <a:solidFill>
                            <a:schemeClr val="tx1"/>
                          </a:solidFill>
                          <a:effectLst/>
                          <a:latin typeface="+mn-lt"/>
                          <a:ea typeface="+mn-ea"/>
                          <a:cs typeface="+mn-cs"/>
                        </a:rPr>
                      </a:br>
                      <a:r>
                        <a:rPr lang="ru-RU" sz="1450" kern="1200" spc="-100" baseline="0" dirty="0" smtClean="0">
                          <a:solidFill>
                            <a:schemeClr val="tx1"/>
                          </a:solidFill>
                          <a:effectLst/>
                          <a:latin typeface="+mn-lt"/>
                          <a:ea typeface="+mn-ea"/>
                          <a:cs typeface="+mn-cs"/>
                        </a:rPr>
                        <a:t>77 </a:t>
                      </a:r>
                      <a:r>
                        <a:rPr lang="ru-RU" sz="1450" kern="1200" spc="-100" baseline="0" dirty="0">
                          <a:solidFill>
                            <a:schemeClr val="tx1"/>
                          </a:solidFill>
                          <a:effectLst/>
                          <a:latin typeface="+mn-lt"/>
                          <a:ea typeface="+mn-ea"/>
                          <a:cs typeface="+mn-cs"/>
                        </a:rPr>
                        <a:t>АА 758654</a:t>
                      </a:r>
                    </a:p>
                    <a:p>
                      <a:pPr marL="0" algn="ctr"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от 21.07.2015 г. Договор</a:t>
                      </a:r>
                    </a:p>
                    <a:p>
                      <a:pPr marL="0" algn="ctr"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купли-продажи</a:t>
                      </a:r>
                    </a:p>
                    <a:p>
                      <a:pPr marL="0" algn="ctr"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от 12.07.2015 г.</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85435521"/>
                  </a:ext>
                </a:extLst>
              </a:tr>
              <a:tr h="1728192">
                <a:tc>
                  <a:txBody>
                    <a:bodyPr/>
                    <a:lstStyle/>
                    <a:p>
                      <a:pPr marL="0" algn="ctr" defTabSz="685800" rtl="0" eaLnBrk="1" fontAlgn="b" latinLnBrk="0" hangingPunct="1">
                        <a:lnSpc>
                          <a:spcPct val="85000"/>
                        </a:lnSpc>
                        <a:spcBef>
                          <a:spcPts val="0"/>
                        </a:spcBef>
                        <a:spcAft>
                          <a:spcPts val="0"/>
                        </a:spcAft>
                      </a:pPr>
                      <a:r>
                        <a:rPr lang="ru-RU" sz="1450" kern="1200">
                          <a:effectLst/>
                        </a:rPr>
                        <a:t>3</a:t>
                      </a:r>
                      <a:endParaRPr lang="ru-RU" sz="1450" kern="120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Транспортные средства</a:t>
                      </a:r>
                      <a:r>
                        <a:rPr lang="ru-RU" sz="1450" kern="1200" spc="-100" baseline="0" dirty="0" smtClean="0">
                          <a:solidFill>
                            <a:schemeClr val="tx1"/>
                          </a:solidFill>
                          <a:effectLst/>
                          <a:latin typeface="+mn-lt"/>
                          <a:ea typeface="+mn-ea"/>
                          <a:cs typeface="+mn-cs"/>
                        </a:rPr>
                        <a:t>:</a:t>
                      </a:r>
                    </a:p>
                    <a:p>
                      <a:pPr marL="0" marR="0" lvl="0" indent="0" algn="l" defTabSz="685800" rtl="0" eaLnBrk="1" fontAlgn="b" latinLnBrk="0" hangingPunct="1">
                        <a:lnSpc>
                          <a:spcPct val="80000"/>
                        </a:lnSpc>
                        <a:spcBef>
                          <a:spcPts val="0"/>
                        </a:spcBef>
                        <a:spcAft>
                          <a:spcPts val="0"/>
                        </a:spcAft>
                        <a:buClrTx/>
                        <a:buSzTx/>
                        <a:buFontTx/>
                        <a:buNone/>
                        <a:tabLst/>
                        <a:defRPr/>
                      </a:pPr>
                      <a:r>
                        <a:rPr lang="ru-RU" sz="1450" kern="1200" spc="-100" baseline="0" dirty="0" smtClean="0">
                          <a:solidFill>
                            <a:schemeClr val="tx1"/>
                          </a:solidFill>
                          <a:effectLst/>
                          <a:latin typeface="+mn-lt"/>
                          <a:ea typeface="+mn-ea"/>
                          <a:cs typeface="+mn-cs"/>
                        </a:rPr>
                        <a:t>1) Форд фокус, 2011 </a:t>
                      </a:r>
                      <a:r>
                        <a:rPr lang="ru-RU" sz="1450" kern="1200" spc="-100" baseline="0" dirty="0" err="1" smtClean="0">
                          <a:solidFill>
                            <a:schemeClr val="tx1"/>
                          </a:solidFill>
                          <a:effectLst/>
                          <a:latin typeface="+mn-lt"/>
                          <a:ea typeface="+mn-ea"/>
                          <a:cs typeface="+mn-cs"/>
                        </a:rPr>
                        <a:t>г.в</a:t>
                      </a:r>
                      <a:r>
                        <a:rPr lang="ru-RU" sz="1450" kern="1200" spc="-100" baseline="0" dirty="0" smtClean="0">
                          <a:solidFill>
                            <a:schemeClr val="tx1"/>
                          </a:solidFill>
                          <a:effectLst/>
                          <a:latin typeface="+mn-lt"/>
                          <a:ea typeface="+mn-ea"/>
                          <a:cs typeface="+mn-cs"/>
                        </a:rPr>
                        <a:t>.</a:t>
                      </a:r>
                      <a:endParaRPr lang="ru-RU" sz="1450" kern="1200" spc="-100" baseline="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0000"/>
                        </a:lnSpc>
                        <a:spcBef>
                          <a:spcPts val="0"/>
                        </a:spcBef>
                        <a:spcAft>
                          <a:spcPts val="0"/>
                        </a:spcAft>
                      </a:pPr>
                      <a:r>
                        <a:rPr lang="ru-RU" sz="1450" kern="1200" spc="-100" baseline="0" dirty="0" smtClean="0">
                          <a:solidFill>
                            <a:schemeClr val="tx1"/>
                          </a:solidFill>
                          <a:effectLst/>
                          <a:latin typeface="+mn-lt"/>
                          <a:ea typeface="+mn-ea"/>
                          <a:cs typeface="+mn-cs"/>
                        </a:rPr>
                        <a:t>300 000, 00</a:t>
                      </a:r>
                      <a:endParaRPr lang="ru-RU" sz="1450" kern="1200" spc="-100" baseline="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b" latinLnBrk="0" hangingPunct="1">
                        <a:lnSpc>
                          <a:spcPct val="80000"/>
                        </a:lnSpc>
                        <a:spcBef>
                          <a:spcPts val="0"/>
                        </a:spcBef>
                        <a:spcAft>
                          <a:spcPts val="0"/>
                        </a:spcAft>
                        <a:buClrTx/>
                        <a:buSzTx/>
                        <a:buFontTx/>
                        <a:buNone/>
                        <a:tabLst/>
                        <a:defRPr/>
                      </a:pPr>
                      <a:r>
                        <a:rPr lang="ru-RU" sz="1450" kern="1200" spc="-100" baseline="0" dirty="0" smtClean="0">
                          <a:solidFill>
                            <a:schemeClr val="tx1"/>
                          </a:solidFill>
                          <a:effectLst/>
                          <a:latin typeface="+mn-lt"/>
                          <a:ea typeface="+mn-ea"/>
                          <a:cs typeface="+mn-cs"/>
                        </a:rPr>
                        <a:t>Денежные средства, полученные в порядке дарения от родителей  в размере 300 000,00</a:t>
                      </a:r>
                    </a:p>
                    <a:p>
                      <a:pPr marL="0" algn="ctr"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 </a:t>
                      </a:r>
                      <a:r>
                        <a:rPr lang="ru-RU" sz="1450" kern="1200" spc="-100" baseline="0" dirty="0" smtClean="0">
                          <a:solidFill>
                            <a:schemeClr val="tx1"/>
                          </a:solidFill>
                          <a:effectLst/>
                          <a:latin typeface="+mn-lt"/>
                          <a:ea typeface="+mn-ea"/>
                          <a:cs typeface="+mn-cs"/>
                        </a:rPr>
                        <a:t>Свидетельство о регистрации транспортного средства </a:t>
                      </a:r>
                    </a:p>
                    <a:p>
                      <a:pPr marL="0" algn="ctr" defTabSz="685800" rtl="0" eaLnBrk="1" fontAlgn="b" latinLnBrk="0" hangingPunct="1">
                        <a:lnSpc>
                          <a:spcPct val="80000"/>
                        </a:lnSpc>
                        <a:spcBef>
                          <a:spcPts val="0"/>
                        </a:spcBef>
                        <a:spcAft>
                          <a:spcPts val="0"/>
                        </a:spcAft>
                      </a:pPr>
                      <a:r>
                        <a:rPr lang="ru-RU" sz="1450" kern="1200" spc="-100" baseline="0" dirty="0" smtClean="0">
                          <a:solidFill>
                            <a:schemeClr val="tx1"/>
                          </a:solidFill>
                          <a:effectLst/>
                          <a:latin typeface="+mn-lt"/>
                          <a:ea typeface="+mn-ea"/>
                          <a:cs typeface="+mn-cs"/>
                        </a:rPr>
                        <a:t>88 СС 456597 </a:t>
                      </a:r>
                    </a:p>
                    <a:p>
                      <a:pPr marL="0" algn="ctr" defTabSz="685800" rtl="0" eaLnBrk="1" fontAlgn="b" latinLnBrk="0" hangingPunct="1">
                        <a:lnSpc>
                          <a:spcPct val="80000"/>
                        </a:lnSpc>
                        <a:spcBef>
                          <a:spcPts val="0"/>
                        </a:spcBef>
                        <a:spcAft>
                          <a:spcPts val="0"/>
                        </a:spcAft>
                      </a:pPr>
                      <a:r>
                        <a:rPr lang="ru-RU" sz="1450" kern="1200" spc="-100" baseline="0" dirty="0" smtClean="0">
                          <a:solidFill>
                            <a:schemeClr val="tx1"/>
                          </a:solidFill>
                          <a:effectLst/>
                          <a:latin typeface="+mn-lt"/>
                          <a:ea typeface="+mn-ea"/>
                          <a:cs typeface="+mn-cs"/>
                        </a:rPr>
                        <a:t>от 16.09.2016</a:t>
                      </a:r>
                    </a:p>
                    <a:p>
                      <a:pPr marL="0" algn="ctr" defTabSz="685800" rtl="0" eaLnBrk="1" fontAlgn="b" latinLnBrk="0" hangingPunct="1">
                        <a:lnSpc>
                          <a:spcPct val="80000"/>
                        </a:lnSpc>
                        <a:spcBef>
                          <a:spcPts val="0"/>
                        </a:spcBef>
                        <a:spcAft>
                          <a:spcPts val="0"/>
                        </a:spcAft>
                      </a:pPr>
                      <a:r>
                        <a:rPr lang="ru-RU" sz="1450" kern="1200" spc="-100" baseline="0" dirty="0" smtClean="0">
                          <a:solidFill>
                            <a:schemeClr val="tx1"/>
                          </a:solidFill>
                          <a:effectLst/>
                          <a:latin typeface="+mn-lt"/>
                          <a:ea typeface="+mn-ea"/>
                          <a:cs typeface="+mn-cs"/>
                        </a:rPr>
                        <a:t>РЭО ГИБДД при УВД </a:t>
                      </a:r>
                    </a:p>
                    <a:p>
                      <a:pPr marL="0" algn="ctr" defTabSz="685800" rtl="0" eaLnBrk="1" fontAlgn="b" latinLnBrk="0" hangingPunct="1">
                        <a:lnSpc>
                          <a:spcPct val="80000"/>
                        </a:lnSpc>
                        <a:spcBef>
                          <a:spcPts val="0"/>
                        </a:spcBef>
                        <a:spcAft>
                          <a:spcPts val="0"/>
                        </a:spcAft>
                      </a:pPr>
                      <a:r>
                        <a:rPr lang="ru-RU" sz="1450" kern="1200" spc="-100" baseline="0" dirty="0" smtClean="0">
                          <a:solidFill>
                            <a:schemeClr val="tx1"/>
                          </a:solidFill>
                          <a:effectLst/>
                          <a:latin typeface="+mn-lt"/>
                          <a:ea typeface="+mn-ea"/>
                          <a:cs typeface="+mn-cs"/>
                        </a:rPr>
                        <a:t>г. Сыктывкара</a:t>
                      </a:r>
                    </a:p>
                    <a:p>
                      <a:pPr marL="0" marR="0" lvl="0" indent="0" algn="ctr" defTabSz="685800" rtl="0" eaLnBrk="1" fontAlgn="b" latinLnBrk="0" hangingPunct="1">
                        <a:lnSpc>
                          <a:spcPct val="80000"/>
                        </a:lnSpc>
                        <a:spcBef>
                          <a:spcPts val="0"/>
                        </a:spcBef>
                        <a:spcAft>
                          <a:spcPts val="0"/>
                        </a:spcAft>
                        <a:buClrTx/>
                        <a:buSzTx/>
                        <a:buFontTx/>
                        <a:buNone/>
                        <a:tabLst/>
                        <a:defRPr/>
                      </a:pPr>
                      <a:r>
                        <a:rPr lang="ru-RU" sz="1450" kern="1200" spc="-100" baseline="0" dirty="0" smtClean="0">
                          <a:solidFill>
                            <a:schemeClr val="tx1"/>
                          </a:solidFill>
                          <a:effectLst/>
                          <a:latin typeface="+mn-lt"/>
                          <a:ea typeface="+mn-ea"/>
                          <a:cs typeface="+mn-cs"/>
                        </a:rPr>
                        <a:t>Договор купли-продажи от 30.03.2016</a:t>
                      </a:r>
                      <a:endParaRPr lang="ru-RU" sz="1450" kern="1200" spc="-100" baseline="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77862704"/>
                  </a:ext>
                </a:extLst>
              </a:tr>
              <a:tr h="270030">
                <a:tc>
                  <a:txBody>
                    <a:bodyPr/>
                    <a:lstStyle/>
                    <a:p>
                      <a:pPr marL="0" algn="ctr" defTabSz="685800" rtl="0" eaLnBrk="1" fontAlgn="b" latinLnBrk="0" hangingPunct="1">
                        <a:lnSpc>
                          <a:spcPct val="85000"/>
                        </a:lnSpc>
                        <a:spcBef>
                          <a:spcPts val="0"/>
                        </a:spcBef>
                        <a:spcAft>
                          <a:spcPts val="0"/>
                        </a:spcAft>
                      </a:pPr>
                      <a:r>
                        <a:rPr lang="ru-RU" sz="1450" kern="1200" dirty="0">
                          <a:effectLst/>
                        </a:rPr>
                        <a:t>4</a:t>
                      </a:r>
                      <a:endParaRPr lang="ru-RU" sz="145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Ценные бумаги:</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нет</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lnSpc>
                          <a:spcPct val="80000"/>
                        </a:lnSpc>
                        <a:spcBef>
                          <a:spcPts val="0"/>
                        </a:spcBef>
                        <a:spcAft>
                          <a:spcPts val="0"/>
                        </a:spcAft>
                      </a:pPr>
                      <a:r>
                        <a:rPr lang="ru-RU" sz="1450" kern="1200" spc="-100" baseline="0" dirty="0">
                          <a:solidFill>
                            <a:schemeClr val="tx1"/>
                          </a:solidFill>
                          <a:effectLst/>
                          <a:latin typeface="+mn-lt"/>
                          <a:ea typeface="+mn-ea"/>
                          <a:cs typeface="+mn-cs"/>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40046207"/>
                  </a:ext>
                </a:extLst>
              </a:tr>
            </a:tbl>
          </a:graphicData>
        </a:graphic>
      </p:graphicFrame>
      <p:sp>
        <p:nvSpPr>
          <p:cNvPr id="5" name="Овал 4"/>
          <p:cNvSpPr/>
          <p:nvPr/>
        </p:nvSpPr>
        <p:spPr>
          <a:xfrm>
            <a:off x="2843808" y="1604136"/>
            <a:ext cx="1008112" cy="9285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p:cNvSpPr/>
          <p:nvPr/>
        </p:nvSpPr>
        <p:spPr>
          <a:xfrm>
            <a:off x="2811346" y="3573016"/>
            <a:ext cx="1008112" cy="9285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1346" y="4941168"/>
            <a:ext cx="1017587"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5085184"/>
            <a:ext cx="1017587"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7264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641227948"/>
              </p:ext>
            </p:extLst>
          </p:nvPr>
        </p:nvGraphicFramePr>
        <p:xfrm>
          <a:off x="179511" y="1068756"/>
          <a:ext cx="8784976" cy="5645901"/>
        </p:xfrm>
        <a:graphic>
          <a:graphicData uri="http://schemas.openxmlformats.org/drawingml/2006/table">
            <a:tbl>
              <a:tblPr>
                <a:tableStyleId>{2D5ABB26-0587-4C30-8999-92F81FD0307C}</a:tableStyleId>
              </a:tblPr>
              <a:tblGrid>
                <a:gridCol w="360041">
                  <a:extLst>
                    <a:ext uri="{9D8B030D-6E8A-4147-A177-3AD203B41FA5}">
                      <a16:colId xmlns:a16="http://schemas.microsoft.com/office/drawing/2014/main" xmlns="" val="1997886648"/>
                    </a:ext>
                  </a:extLst>
                </a:gridCol>
                <a:gridCol w="1944216">
                  <a:extLst>
                    <a:ext uri="{9D8B030D-6E8A-4147-A177-3AD203B41FA5}">
                      <a16:colId xmlns:a16="http://schemas.microsoft.com/office/drawing/2014/main" xmlns="" val="257354215"/>
                    </a:ext>
                  </a:extLst>
                </a:gridCol>
                <a:gridCol w="1296144">
                  <a:extLst>
                    <a:ext uri="{9D8B030D-6E8A-4147-A177-3AD203B41FA5}">
                      <a16:colId xmlns:a16="http://schemas.microsoft.com/office/drawing/2014/main" xmlns="" val="2423369990"/>
                    </a:ext>
                  </a:extLst>
                </a:gridCol>
                <a:gridCol w="1584176">
                  <a:extLst>
                    <a:ext uri="{9D8B030D-6E8A-4147-A177-3AD203B41FA5}">
                      <a16:colId xmlns:a16="http://schemas.microsoft.com/office/drawing/2014/main" xmlns="" val="3731999515"/>
                    </a:ext>
                  </a:extLst>
                </a:gridCol>
                <a:gridCol w="864096">
                  <a:extLst>
                    <a:ext uri="{9D8B030D-6E8A-4147-A177-3AD203B41FA5}">
                      <a16:colId xmlns:a16="http://schemas.microsoft.com/office/drawing/2014/main" xmlns="" val="1674706514"/>
                    </a:ext>
                  </a:extLst>
                </a:gridCol>
                <a:gridCol w="2736303">
                  <a:extLst>
                    <a:ext uri="{9D8B030D-6E8A-4147-A177-3AD203B41FA5}">
                      <a16:colId xmlns:a16="http://schemas.microsoft.com/office/drawing/2014/main" xmlns="" val="2150094985"/>
                    </a:ext>
                  </a:extLst>
                </a:gridCol>
              </a:tblGrid>
              <a:tr h="525261">
                <a:tc>
                  <a:txBody>
                    <a:bodyPr/>
                    <a:lstStyle/>
                    <a:p>
                      <a:pPr algn="ctr">
                        <a:spcAft>
                          <a:spcPts val="0"/>
                        </a:spcAft>
                      </a:pPr>
                      <a:r>
                        <a:rPr lang="ru-RU" sz="1600" dirty="0">
                          <a:effectLst/>
                        </a:rPr>
                        <a:t>№</a:t>
                      </a:r>
                      <a:br>
                        <a:rPr lang="ru-RU" sz="1600" dirty="0">
                          <a:effectLst/>
                        </a:rPr>
                      </a:br>
                      <a:r>
                        <a:rPr lang="ru-RU" sz="1600" dirty="0">
                          <a:effectLst/>
                        </a:rPr>
                        <a:t>п/п</a:t>
                      </a:r>
                      <a:endParaRPr lang="ru-RU" sz="1600" dirty="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Вид и наименование имущества</a:t>
                      </a:r>
                      <a:endParaRPr lang="ru-RU" sz="1600" dirty="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Вид </a:t>
                      </a:r>
                      <a:r>
                        <a:rPr lang="ru-RU" sz="1600" dirty="0" smtClean="0">
                          <a:effectLst/>
                        </a:rPr>
                        <a:t>собственности</a:t>
                      </a:r>
                      <a:endParaRPr lang="ru-RU" sz="1600" dirty="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spc="-100" baseline="0" dirty="0">
                          <a:effectLst/>
                        </a:rPr>
                        <a:t>Местонахождение</a:t>
                      </a:r>
                      <a:r>
                        <a:rPr lang="ru-RU" sz="1600" dirty="0">
                          <a:effectLst/>
                        </a:rPr>
                        <a:t> (адрес)</a:t>
                      </a:r>
                      <a:endParaRPr lang="ru-RU" sz="1600" dirty="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Площадь</a:t>
                      </a:r>
                      <a:br>
                        <a:rPr lang="ru-RU" sz="1600" dirty="0">
                          <a:effectLst/>
                        </a:rPr>
                      </a:br>
                      <a:r>
                        <a:rPr lang="ru-RU" sz="1600" dirty="0">
                          <a:effectLst/>
                        </a:rPr>
                        <a:t>(кв. м)</a:t>
                      </a:r>
                      <a:endParaRPr lang="ru-RU" sz="1600" dirty="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Основание приобретения и </a:t>
                      </a:r>
                      <a:r>
                        <a:rPr lang="ru-RU" sz="1600" b="1" dirty="0">
                          <a:solidFill>
                            <a:srgbClr val="FF0000"/>
                          </a:solidFill>
                          <a:effectLst/>
                        </a:rPr>
                        <a:t>источник средств</a:t>
                      </a:r>
                      <a:r>
                        <a:rPr lang="ru-RU" sz="1600" b="1" baseline="30000" dirty="0">
                          <a:solidFill>
                            <a:srgbClr val="FF0000"/>
                          </a:solidFill>
                          <a:effectLst/>
                        </a:rPr>
                        <a:t>2</a:t>
                      </a:r>
                      <a:endParaRPr lang="ru-RU" sz="1600" b="1" dirty="0">
                        <a:solidFill>
                          <a:srgbClr val="FF0000"/>
                        </a:solidFill>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68451575"/>
                  </a:ext>
                </a:extLst>
              </a:tr>
              <a:tr h="145905">
                <a:tc>
                  <a:txBody>
                    <a:bodyPr/>
                    <a:lstStyle/>
                    <a:p>
                      <a:pPr algn="ctr">
                        <a:spcAft>
                          <a:spcPts val="0"/>
                        </a:spcAft>
                      </a:pPr>
                      <a:r>
                        <a:rPr lang="ru-RU" sz="1600">
                          <a:effectLst/>
                        </a:rPr>
                        <a:t>1</a:t>
                      </a:r>
                      <a:endParaRPr lang="ru-RU" sz="1600">
                        <a:effectLst/>
                        <a:latin typeface="Times New Roman" panose="02020603050405020304" pitchFamily="18" charset="0"/>
                        <a:ea typeface="Times New Roman" panose="02020603050405020304" pitchFamily="18" charset="0"/>
                      </a:endParaRPr>
                    </a:p>
                  </a:txBody>
                  <a:tcPr marL="14757" marR="1475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2</a:t>
                      </a:r>
                      <a:endParaRPr lang="ru-RU" sz="1600" dirty="0">
                        <a:effectLst/>
                        <a:latin typeface="Times New Roman" panose="02020603050405020304" pitchFamily="18" charset="0"/>
                        <a:ea typeface="Times New Roman" panose="02020603050405020304" pitchFamily="18" charset="0"/>
                      </a:endParaRPr>
                    </a:p>
                  </a:txBody>
                  <a:tcPr marL="14757" marR="1475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3</a:t>
                      </a:r>
                      <a:endParaRPr lang="ru-RU" sz="1600" dirty="0">
                        <a:effectLst/>
                        <a:latin typeface="Times New Roman" panose="02020603050405020304" pitchFamily="18" charset="0"/>
                        <a:ea typeface="Times New Roman" panose="02020603050405020304" pitchFamily="18" charset="0"/>
                      </a:endParaRPr>
                    </a:p>
                  </a:txBody>
                  <a:tcPr marL="14757" marR="1475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4</a:t>
                      </a:r>
                      <a:endParaRPr lang="ru-RU" sz="1600" dirty="0">
                        <a:effectLst/>
                        <a:latin typeface="Times New Roman" panose="02020603050405020304" pitchFamily="18" charset="0"/>
                        <a:ea typeface="Times New Roman" panose="02020603050405020304" pitchFamily="18" charset="0"/>
                      </a:endParaRPr>
                    </a:p>
                  </a:txBody>
                  <a:tcPr marL="14757" marR="1475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effectLst/>
                        </a:rPr>
                        <a:t>5</a:t>
                      </a:r>
                      <a:endParaRPr lang="ru-RU" sz="1600">
                        <a:effectLst/>
                        <a:latin typeface="Times New Roman" panose="02020603050405020304" pitchFamily="18" charset="0"/>
                        <a:ea typeface="Times New Roman" panose="02020603050405020304" pitchFamily="18" charset="0"/>
                      </a:endParaRPr>
                    </a:p>
                  </a:txBody>
                  <a:tcPr marL="14757" marR="1475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effectLst/>
                        </a:rPr>
                        <a:t>6</a:t>
                      </a:r>
                      <a:endParaRPr lang="ru-RU" sz="160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48212526"/>
                  </a:ext>
                </a:extLst>
              </a:tr>
              <a:tr h="2101043">
                <a:tc>
                  <a:txBody>
                    <a:bodyPr/>
                    <a:lstStyle/>
                    <a:p>
                      <a:pPr algn="ctr">
                        <a:spcAft>
                          <a:spcPts val="0"/>
                        </a:spcAft>
                      </a:pPr>
                      <a:r>
                        <a:rPr lang="ru-RU" sz="1600" dirty="0">
                          <a:effectLst/>
                        </a:rPr>
                        <a:t>1</a:t>
                      </a:r>
                      <a:endParaRPr lang="ru-RU" sz="1600" dirty="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a:spcAft>
                          <a:spcPts val="0"/>
                        </a:spcAft>
                      </a:pPr>
                      <a:r>
                        <a:rPr lang="ru-RU" sz="1600" dirty="0">
                          <a:effectLst/>
                        </a:rPr>
                        <a:t>Земельные </a:t>
                      </a:r>
                      <a:r>
                        <a:rPr lang="ru-RU" sz="1600" dirty="0" smtClean="0">
                          <a:effectLst/>
                        </a:rPr>
                        <a:t>участки:</a:t>
                      </a:r>
                      <a:endParaRPr lang="ru-RU" sz="1600" dirty="0">
                        <a:effectLst/>
                      </a:endParaRPr>
                    </a:p>
                    <a:p>
                      <a:pPr marL="36195">
                        <a:spcAft>
                          <a:spcPts val="0"/>
                        </a:spcAft>
                      </a:pPr>
                      <a:r>
                        <a:rPr lang="ru-RU" sz="1600" dirty="0">
                          <a:effectLst/>
                        </a:rPr>
                        <a:t>1) для ведения личного подсобного хозяйства</a:t>
                      </a:r>
                      <a:br>
                        <a:rPr lang="ru-RU" sz="1600" dirty="0">
                          <a:effectLst/>
                        </a:rPr>
                      </a:br>
                      <a:endParaRPr lang="ru-RU" sz="1600" dirty="0">
                        <a:effectLst/>
                      </a:endParaRPr>
                    </a:p>
                    <a:p>
                      <a:pPr marL="36195">
                        <a:spcAft>
                          <a:spcPts val="0"/>
                        </a:spcAft>
                      </a:pPr>
                      <a:r>
                        <a:rPr lang="ru-RU" sz="1600" dirty="0">
                          <a:effectLst/>
                        </a:rPr>
                        <a:t> </a:t>
                      </a:r>
                      <a:endParaRPr lang="ru-RU" sz="1600" dirty="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 </a:t>
                      </a:r>
                      <a:r>
                        <a:rPr lang="ru-RU" sz="1600" dirty="0" smtClean="0">
                          <a:effectLst/>
                        </a:rPr>
                        <a:t>индивидуальная</a:t>
                      </a:r>
                      <a:endParaRPr lang="ru-RU" sz="1600" dirty="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 </a:t>
                      </a:r>
                      <a:r>
                        <a:rPr lang="ru-RU" sz="1600" dirty="0" smtClean="0">
                          <a:effectLst/>
                        </a:rPr>
                        <a:t>168220</a:t>
                      </a:r>
                      <a:r>
                        <a:rPr lang="ru-RU" sz="1600" dirty="0">
                          <a:effectLst/>
                        </a:rPr>
                        <a:t>,</a:t>
                      </a:r>
                    </a:p>
                    <a:p>
                      <a:pPr algn="ctr">
                        <a:spcAft>
                          <a:spcPts val="0"/>
                        </a:spcAft>
                      </a:pPr>
                      <a:r>
                        <a:rPr lang="ru-RU" sz="1600" dirty="0">
                          <a:effectLst/>
                        </a:rPr>
                        <a:t>Республика Коми, </a:t>
                      </a:r>
                      <a:r>
                        <a:rPr lang="ru-RU" sz="1600" dirty="0" err="1">
                          <a:effectLst/>
                        </a:rPr>
                        <a:t>Сыктывдинский</a:t>
                      </a:r>
                      <a:r>
                        <a:rPr lang="ru-RU" sz="1600" dirty="0">
                          <a:effectLst/>
                        </a:rPr>
                        <a:t> район, </a:t>
                      </a:r>
                      <a:br>
                        <a:rPr lang="ru-RU" sz="1600" dirty="0">
                          <a:effectLst/>
                        </a:rPr>
                      </a:br>
                      <a:r>
                        <a:rPr lang="ru-RU" sz="1600" dirty="0" err="1">
                          <a:effectLst/>
                        </a:rPr>
                        <a:t>с.Выльгорт</a:t>
                      </a:r>
                      <a:r>
                        <a:rPr lang="ru-RU" sz="1600" dirty="0">
                          <a:effectLst/>
                        </a:rPr>
                        <a:t>, </a:t>
                      </a:r>
                      <a:br>
                        <a:rPr lang="ru-RU" sz="1600" dirty="0">
                          <a:effectLst/>
                        </a:rPr>
                      </a:br>
                      <a:r>
                        <a:rPr lang="ru-RU" sz="1600" dirty="0">
                          <a:effectLst/>
                        </a:rPr>
                        <a:t>13 километр </a:t>
                      </a:r>
                      <a:r>
                        <a:rPr lang="ru-RU" sz="1600" dirty="0" err="1">
                          <a:effectLst/>
                        </a:rPr>
                        <a:t>Сысольского</a:t>
                      </a:r>
                      <a:r>
                        <a:rPr lang="ru-RU" sz="1600" dirty="0">
                          <a:effectLst/>
                        </a:rPr>
                        <a:t> шоссе, </a:t>
                      </a:r>
                      <a:br>
                        <a:rPr lang="ru-RU" sz="1600" dirty="0">
                          <a:effectLst/>
                        </a:rPr>
                      </a:br>
                      <a:r>
                        <a:rPr lang="ru-RU" sz="1600" dirty="0">
                          <a:effectLst/>
                        </a:rPr>
                        <a:t>участок № </a:t>
                      </a:r>
                      <a:r>
                        <a:rPr lang="ru-RU" sz="1600" dirty="0" smtClean="0">
                          <a:effectLst/>
                        </a:rPr>
                        <a:t>147</a:t>
                      </a:r>
                      <a:endParaRPr lang="ru-RU" sz="1600" dirty="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 </a:t>
                      </a:r>
                    </a:p>
                    <a:p>
                      <a:pPr algn="ctr">
                        <a:spcAft>
                          <a:spcPts val="0"/>
                        </a:spcAft>
                      </a:pPr>
                      <a:r>
                        <a:rPr lang="ru-RU" sz="1600" dirty="0">
                          <a:effectLst/>
                        </a:rPr>
                        <a:t>2200</a:t>
                      </a:r>
                      <a:endParaRPr lang="ru-RU" sz="1600" dirty="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smtClean="0">
                          <a:effectLst/>
                        </a:rPr>
                        <a:t>Договор </a:t>
                      </a:r>
                      <a:r>
                        <a:rPr lang="ru-RU" sz="1600" dirty="0">
                          <a:effectLst/>
                        </a:rPr>
                        <a:t>купли продажи </a:t>
                      </a:r>
                      <a:r>
                        <a:rPr lang="ru-RU" sz="1600" dirty="0" smtClean="0">
                          <a:effectLst/>
                        </a:rPr>
                        <a:t/>
                      </a:r>
                      <a:br>
                        <a:rPr lang="ru-RU" sz="1600" dirty="0" smtClean="0">
                          <a:effectLst/>
                        </a:rPr>
                      </a:br>
                      <a:r>
                        <a:rPr lang="ru-RU" sz="1600" dirty="0" smtClean="0">
                          <a:effectLst/>
                        </a:rPr>
                        <a:t>от </a:t>
                      </a:r>
                      <a:r>
                        <a:rPr lang="ru-RU" sz="1600" dirty="0">
                          <a:effectLst/>
                        </a:rPr>
                        <a:t>14.03.2016 г.,</a:t>
                      </a:r>
                    </a:p>
                    <a:p>
                      <a:pPr algn="ctr"/>
                      <a:r>
                        <a:rPr lang="ru-RU" sz="1600" dirty="0">
                          <a:effectLst/>
                        </a:rPr>
                        <a:t>запись </a:t>
                      </a:r>
                      <a:r>
                        <a:rPr lang="ru-RU" sz="1600" dirty="0" smtClean="0">
                          <a:effectLst/>
                        </a:rPr>
                        <a:t>в ЕГРП </a:t>
                      </a:r>
                      <a:r>
                        <a:rPr lang="ru-RU" sz="1600" dirty="0">
                          <a:effectLst/>
                        </a:rPr>
                        <a:t/>
                      </a:r>
                      <a:br>
                        <a:rPr lang="ru-RU" sz="1600" dirty="0">
                          <a:effectLst/>
                        </a:rPr>
                      </a:br>
                      <a:r>
                        <a:rPr lang="ru-RU" sz="1600" dirty="0">
                          <a:effectLst/>
                        </a:rPr>
                        <a:t>от  25.03.2016 </a:t>
                      </a:r>
                      <a:br>
                        <a:rPr lang="ru-RU" sz="1600" dirty="0">
                          <a:effectLst/>
                        </a:rPr>
                      </a:br>
                      <a:r>
                        <a:rPr lang="ru-RU" sz="1600" dirty="0">
                          <a:effectLst/>
                        </a:rPr>
                        <a:t>№11-11/001-11/001/ 014/2016-7183/3,  </a:t>
                      </a:r>
                      <a:r>
                        <a:rPr lang="ru-RU" sz="1600" dirty="0" smtClean="0">
                          <a:effectLst/>
                        </a:rPr>
                        <a:t/>
                      </a:r>
                      <a:br>
                        <a:rPr lang="ru-RU" sz="1600" dirty="0" smtClean="0">
                          <a:effectLst/>
                        </a:rPr>
                      </a:br>
                      <a:r>
                        <a:rPr lang="ru-RU" sz="1600" kern="1200" dirty="0" smtClean="0">
                          <a:effectLst/>
                        </a:rPr>
                        <a:t>Свидетельство о государственной регистрации права 78 АА 769632 </a:t>
                      </a:r>
                    </a:p>
                    <a:p>
                      <a:pPr algn="ctr"/>
                      <a:r>
                        <a:rPr lang="ru-RU" sz="1600" kern="1200" dirty="0" smtClean="0">
                          <a:effectLst/>
                        </a:rPr>
                        <a:t>от 11.02.2008 г.</a:t>
                      </a:r>
                      <a:endParaRPr lang="ru-RU" sz="1600" kern="1200" dirty="0">
                        <a:solidFill>
                          <a:schemeClr val="dk1"/>
                        </a:solidFill>
                        <a:effectLst/>
                        <a:latin typeface="+mn-lt"/>
                        <a:ea typeface="+mn-ea"/>
                        <a:cs typeface="+mn-cs"/>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05246272"/>
                  </a:ext>
                </a:extLst>
              </a:tr>
              <a:tr h="175790">
                <a:tc>
                  <a:txBody>
                    <a:bodyPr/>
                    <a:lstStyle/>
                    <a:p>
                      <a:pPr algn="ctr">
                        <a:spcAft>
                          <a:spcPts val="0"/>
                        </a:spcAft>
                      </a:pPr>
                      <a:r>
                        <a:rPr lang="ru-RU" sz="1600">
                          <a:effectLst/>
                        </a:rPr>
                        <a:t>2</a:t>
                      </a:r>
                      <a:endParaRPr lang="ru-RU" sz="160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algn="just">
                        <a:spcAft>
                          <a:spcPts val="0"/>
                        </a:spcAft>
                      </a:pPr>
                      <a:r>
                        <a:rPr lang="ru-RU" sz="1600" dirty="0">
                          <a:effectLst/>
                        </a:rPr>
                        <a:t>Жилые дома, дачи:</a:t>
                      </a:r>
                      <a:endParaRPr lang="ru-RU" sz="1600" dirty="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effectLst/>
                        </a:rPr>
                        <a:t>нет</a:t>
                      </a:r>
                      <a:endParaRPr lang="ru-RU" sz="160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ru-RU" sz="1600" dirty="0">
                          <a:effectLst/>
                        </a:rPr>
                        <a:t> </a:t>
                      </a:r>
                      <a:endParaRPr lang="ru-RU" sz="1600" dirty="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ru-RU" sz="1600">
                          <a:effectLst/>
                        </a:rPr>
                        <a:t> </a:t>
                      </a:r>
                      <a:endParaRPr lang="ru-RU" sz="160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ru-RU" sz="1600" dirty="0">
                          <a:effectLst/>
                        </a:rPr>
                        <a:t> </a:t>
                      </a:r>
                      <a:endParaRPr lang="ru-RU" sz="1600" dirty="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33827664"/>
                  </a:ext>
                </a:extLst>
              </a:tr>
              <a:tr h="1444627">
                <a:tc>
                  <a:txBody>
                    <a:bodyPr/>
                    <a:lstStyle/>
                    <a:p>
                      <a:pPr algn="ctr">
                        <a:spcAft>
                          <a:spcPts val="0"/>
                        </a:spcAft>
                      </a:pPr>
                      <a:r>
                        <a:rPr lang="ru-RU" sz="1600">
                          <a:effectLst/>
                        </a:rPr>
                        <a:t>3</a:t>
                      </a:r>
                      <a:endParaRPr lang="ru-RU" sz="160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a:spcAft>
                          <a:spcPts val="0"/>
                        </a:spcAft>
                      </a:pPr>
                      <a:r>
                        <a:rPr lang="ru-RU" sz="1600" dirty="0">
                          <a:effectLst/>
                        </a:rPr>
                        <a:t>Квартиры:</a:t>
                      </a:r>
                    </a:p>
                    <a:p>
                      <a:pPr marL="36195">
                        <a:spcAft>
                          <a:spcPts val="0"/>
                        </a:spcAft>
                      </a:pPr>
                      <a:r>
                        <a:rPr lang="ru-RU" sz="1600" dirty="0">
                          <a:effectLst/>
                        </a:rPr>
                        <a:t>1) трехкомнатная квартира</a:t>
                      </a:r>
                    </a:p>
                    <a:p>
                      <a:pPr marL="36195">
                        <a:spcAft>
                          <a:spcPts val="0"/>
                        </a:spcAft>
                      </a:pPr>
                      <a:r>
                        <a:rPr lang="ru-RU" sz="1600" dirty="0">
                          <a:effectLst/>
                        </a:rPr>
                        <a:t> </a:t>
                      </a:r>
                      <a:endParaRPr lang="ru-RU" sz="1600" dirty="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ru-RU" sz="1600" dirty="0">
                          <a:effectLst/>
                        </a:rPr>
                        <a:t> </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mn-lt"/>
                          <a:ea typeface="+mn-ea"/>
                          <a:cs typeface="+mn-cs"/>
                        </a:rPr>
                        <a:t> общая долевая собственность</a:t>
                      </a:r>
                      <a:br>
                        <a:rPr kumimoji="0" lang="ru-RU" sz="1600" b="0" i="0" u="none" strike="noStrike" kern="1200" cap="none" spc="0" normalizeH="0" baseline="0" noProof="0" dirty="0" smtClean="0">
                          <a:ln>
                            <a:noFill/>
                          </a:ln>
                          <a:solidFill>
                            <a:prstClr val="black"/>
                          </a:solidFill>
                          <a:effectLst/>
                          <a:uLnTx/>
                          <a:uFillTx/>
                          <a:latin typeface="+mn-lt"/>
                          <a:ea typeface="+mn-ea"/>
                          <a:cs typeface="+mn-cs"/>
                        </a:rPr>
                      </a:br>
                      <a:r>
                        <a:rPr kumimoji="0" lang="ru-RU" sz="1600" b="0" i="0" u="none" strike="noStrike" kern="1200" cap="none" spc="0" normalizeH="0" baseline="0" noProof="0" dirty="0" smtClean="0">
                          <a:ln>
                            <a:noFill/>
                          </a:ln>
                          <a:solidFill>
                            <a:prstClr val="black"/>
                          </a:solidFill>
                          <a:effectLst/>
                          <a:uLnTx/>
                          <a:uFillTx/>
                          <a:latin typeface="+mn-lt"/>
                          <a:ea typeface="+mn-ea"/>
                          <a:cs typeface="+mn-cs"/>
                        </a:rPr>
                        <a:t>доля в праве 1/2</a:t>
                      </a:r>
                      <a:endParaRPr kumimoji="0" lang="ru-RU"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 </a:t>
                      </a:r>
                      <a:r>
                        <a:rPr lang="ru-RU" sz="1600" dirty="0" smtClean="0">
                          <a:effectLst/>
                        </a:rPr>
                        <a:t>167026</a:t>
                      </a:r>
                      <a:r>
                        <a:rPr lang="ru-RU" sz="1600" dirty="0">
                          <a:effectLst/>
                        </a:rPr>
                        <a:t>,</a:t>
                      </a:r>
                      <a:br>
                        <a:rPr lang="ru-RU" sz="1600" dirty="0">
                          <a:effectLst/>
                        </a:rPr>
                      </a:br>
                      <a:r>
                        <a:rPr lang="ru-RU" sz="1600" dirty="0">
                          <a:effectLst/>
                        </a:rPr>
                        <a:t>Республика Коми, </a:t>
                      </a:r>
                      <a:r>
                        <a:rPr lang="ru-RU" sz="1600" dirty="0" err="1">
                          <a:effectLst/>
                        </a:rPr>
                        <a:t>г.Сыктывкар</a:t>
                      </a:r>
                      <a:r>
                        <a:rPr lang="ru-RU" sz="1600" dirty="0">
                          <a:effectLst/>
                        </a:rPr>
                        <a:t>, </a:t>
                      </a:r>
                      <a:r>
                        <a:rPr lang="ru-RU" sz="1600" dirty="0" err="1" smtClean="0">
                          <a:effectLst/>
                        </a:rPr>
                        <a:t>ул.Катаева</a:t>
                      </a:r>
                      <a:r>
                        <a:rPr lang="ru-RU" sz="1600" dirty="0" smtClean="0">
                          <a:effectLst/>
                        </a:rPr>
                        <a:t>, </a:t>
                      </a:r>
                      <a:r>
                        <a:rPr lang="ru-RU" sz="1600" dirty="0">
                          <a:effectLst/>
                        </a:rPr>
                        <a:t/>
                      </a:r>
                      <a:br>
                        <a:rPr lang="ru-RU" sz="1600" dirty="0">
                          <a:effectLst/>
                        </a:rPr>
                      </a:br>
                      <a:r>
                        <a:rPr lang="ru-RU" sz="1600" dirty="0" smtClean="0">
                          <a:effectLst/>
                        </a:rPr>
                        <a:t>д.5, </a:t>
                      </a:r>
                      <a:r>
                        <a:rPr lang="ru-RU" sz="1600" dirty="0">
                          <a:effectLst/>
                        </a:rPr>
                        <a:t>кв. </a:t>
                      </a:r>
                      <a:r>
                        <a:rPr lang="ru-RU" sz="1600" dirty="0" smtClean="0">
                          <a:effectLst/>
                        </a:rPr>
                        <a:t>3</a:t>
                      </a:r>
                      <a:endParaRPr lang="ru-RU" sz="1600" dirty="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 </a:t>
                      </a:r>
                    </a:p>
                    <a:p>
                      <a:pPr algn="ctr">
                        <a:spcAft>
                          <a:spcPts val="0"/>
                        </a:spcAft>
                      </a:pPr>
                      <a:r>
                        <a:rPr lang="ru-RU" sz="1600" dirty="0">
                          <a:effectLst/>
                        </a:rPr>
                        <a:t>59,5 </a:t>
                      </a:r>
                      <a:endParaRPr lang="ru-RU" sz="1600" dirty="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smtClean="0">
                          <a:effectLst/>
                        </a:rPr>
                        <a:t>Договор </a:t>
                      </a:r>
                      <a:r>
                        <a:rPr lang="ru-RU" sz="1600" dirty="0">
                          <a:effectLst/>
                        </a:rPr>
                        <a:t>купли-продажи  </a:t>
                      </a:r>
                      <a:r>
                        <a:rPr lang="ru-RU" sz="1600" dirty="0" smtClean="0">
                          <a:effectLst/>
                        </a:rPr>
                        <a:t/>
                      </a:r>
                      <a:br>
                        <a:rPr lang="ru-RU" sz="1600" dirty="0" smtClean="0">
                          <a:effectLst/>
                        </a:rPr>
                      </a:br>
                      <a:r>
                        <a:rPr lang="ru-RU" sz="1600" dirty="0" smtClean="0">
                          <a:effectLst/>
                        </a:rPr>
                        <a:t>от </a:t>
                      </a:r>
                      <a:r>
                        <a:rPr lang="ru-RU" sz="1600" dirty="0">
                          <a:effectLst/>
                        </a:rPr>
                        <a:t>31.08.2016,</a:t>
                      </a:r>
                    </a:p>
                    <a:p>
                      <a:pPr algn="ctr">
                        <a:spcAft>
                          <a:spcPts val="0"/>
                        </a:spcAft>
                      </a:pPr>
                      <a:r>
                        <a:rPr lang="ru-RU" sz="1600" dirty="0" smtClean="0">
                          <a:effectLst/>
                        </a:rPr>
                        <a:t>Запись в ЕГРП от </a:t>
                      </a:r>
                      <a:r>
                        <a:rPr lang="ru-RU" sz="1600" dirty="0">
                          <a:effectLst/>
                        </a:rPr>
                        <a:t>12.09.2016 </a:t>
                      </a:r>
                      <a:br>
                        <a:rPr lang="ru-RU" sz="1600" dirty="0">
                          <a:effectLst/>
                        </a:rPr>
                      </a:br>
                      <a:r>
                        <a:rPr lang="ru-RU" sz="1600" dirty="0">
                          <a:effectLst/>
                        </a:rPr>
                        <a:t>№ 11-11/001-11/001/ </a:t>
                      </a:r>
                      <a:r>
                        <a:rPr lang="ru-RU" sz="1600" dirty="0" smtClean="0">
                          <a:effectLst/>
                        </a:rPr>
                        <a:t>014/2016-25628/2</a:t>
                      </a:r>
                      <a:endParaRPr lang="ru-RU" sz="1600" dirty="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17181143"/>
                  </a:ext>
                </a:extLst>
              </a:tr>
              <a:tr h="175790">
                <a:tc>
                  <a:txBody>
                    <a:bodyPr/>
                    <a:lstStyle/>
                    <a:p>
                      <a:pPr algn="ctr">
                        <a:spcAft>
                          <a:spcPts val="0"/>
                        </a:spcAft>
                      </a:pPr>
                      <a:r>
                        <a:rPr lang="ru-RU" sz="1600">
                          <a:effectLst/>
                        </a:rPr>
                        <a:t>4</a:t>
                      </a:r>
                      <a:endParaRPr lang="ru-RU" sz="160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a:spcAft>
                          <a:spcPts val="0"/>
                        </a:spcAft>
                      </a:pPr>
                      <a:r>
                        <a:rPr lang="ru-RU" sz="1600">
                          <a:effectLst/>
                        </a:rPr>
                        <a:t>Гаражи: </a:t>
                      </a:r>
                      <a:endParaRPr lang="ru-RU" sz="160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effectLst/>
                        </a:rPr>
                        <a:t>нет</a:t>
                      </a:r>
                      <a:endParaRPr lang="ru-RU" sz="160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ru-RU" sz="1600">
                          <a:effectLst/>
                        </a:rPr>
                        <a:t> </a:t>
                      </a:r>
                      <a:endParaRPr lang="ru-RU" sz="160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ru-RU" sz="1600">
                          <a:effectLst/>
                        </a:rPr>
                        <a:t> </a:t>
                      </a:r>
                      <a:endParaRPr lang="ru-RU" sz="160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ru-RU" sz="1600" dirty="0">
                          <a:effectLst/>
                        </a:rPr>
                        <a:t> </a:t>
                      </a:r>
                      <a:endParaRPr lang="ru-RU" sz="1600" dirty="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01010930"/>
                  </a:ext>
                </a:extLst>
              </a:tr>
              <a:tr h="350174">
                <a:tc>
                  <a:txBody>
                    <a:bodyPr/>
                    <a:lstStyle/>
                    <a:p>
                      <a:pPr algn="ctr">
                        <a:spcAft>
                          <a:spcPts val="0"/>
                        </a:spcAft>
                      </a:pPr>
                      <a:r>
                        <a:rPr lang="ru-RU" sz="1600">
                          <a:effectLst/>
                        </a:rPr>
                        <a:t>5</a:t>
                      </a:r>
                      <a:endParaRPr lang="ru-RU" sz="160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a:spcAft>
                          <a:spcPts val="0"/>
                        </a:spcAft>
                      </a:pPr>
                      <a:r>
                        <a:rPr lang="ru-RU" sz="1600">
                          <a:effectLst/>
                        </a:rPr>
                        <a:t>Иное недвижимое имущество: </a:t>
                      </a:r>
                      <a:endParaRPr lang="ru-RU" sz="160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effectLst/>
                        </a:rPr>
                        <a:t>нет</a:t>
                      </a:r>
                      <a:endParaRPr lang="ru-RU" sz="160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ru-RU" sz="1600">
                          <a:effectLst/>
                        </a:rPr>
                        <a:t> </a:t>
                      </a:r>
                      <a:endParaRPr lang="ru-RU" sz="160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ru-RU" sz="1600">
                          <a:effectLst/>
                        </a:rPr>
                        <a:t> </a:t>
                      </a:r>
                      <a:endParaRPr lang="ru-RU" sz="160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ru-RU" sz="1600" dirty="0">
                          <a:effectLst/>
                        </a:rPr>
                        <a:t> </a:t>
                      </a:r>
                      <a:endParaRPr lang="ru-RU" sz="1600" dirty="0">
                        <a:effectLst/>
                        <a:latin typeface="Times New Roman" panose="02020603050405020304" pitchFamily="18" charset="0"/>
                        <a:ea typeface="Times New Roman" panose="02020603050405020304" pitchFamily="18" charset="0"/>
                      </a:endParaRPr>
                    </a:p>
                  </a:txBody>
                  <a:tcPr marL="14757" marR="147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934667112"/>
                  </a:ext>
                </a:extLst>
              </a:tr>
            </a:tbl>
          </a:graphicData>
        </a:graphic>
      </p:graphicFrame>
      <p:sp>
        <p:nvSpPr>
          <p:cNvPr id="4" name="Прямоугольник 3"/>
          <p:cNvSpPr/>
          <p:nvPr/>
        </p:nvSpPr>
        <p:spPr>
          <a:xfrm>
            <a:off x="179512" y="366084"/>
            <a:ext cx="8784975" cy="738664"/>
          </a:xfrm>
          <a:prstGeom prst="rect">
            <a:avLst/>
          </a:prstGeom>
        </p:spPr>
        <p:txBody>
          <a:bodyPr wrap="square">
            <a:spAutoFit/>
          </a:bodyPr>
          <a:lstStyle/>
          <a:p>
            <a:r>
              <a:rPr lang="ru-RU" sz="2400" b="1" dirty="0"/>
              <a:t>ПРИМЕР ЗАПОЛНЕНИЯ РАЗДЕЛА </a:t>
            </a:r>
            <a:r>
              <a:rPr lang="ru-RU" sz="2400" b="1" dirty="0" smtClean="0"/>
              <a:t>3 «СВЕДЕНИЯ ОБ ИМУЩЕСТВЕ» </a:t>
            </a:r>
          </a:p>
          <a:p>
            <a:r>
              <a:rPr lang="ru-RU" b="1" dirty="0" smtClean="0"/>
              <a:t>ПОДРАЗДЕЛ 3.1 «НЕДВИЖИМОЕ ИМУЩЕСТВО»</a:t>
            </a:r>
            <a:endParaRPr lang="ru-RU" dirty="0"/>
          </a:p>
        </p:txBody>
      </p:sp>
      <p:sp>
        <p:nvSpPr>
          <p:cNvPr id="5" name="Овал 4"/>
          <p:cNvSpPr/>
          <p:nvPr/>
        </p:nvSpPr>
        <p:spPr>
          <a:xfrm>
            <a:off x="5436096" y="1330770"/>
            <a:ext cx="648072" cy="3240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p:cNvSpPr/>
          <p:nvPr/>
        </p:nvSpPr>
        <p:spPr>
          <a:xfrm>
            <a:off x="5449537" y="2034842"/>
            <a:ext cx="648072" cy="32805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Овал 6"/>
          <p:cNvSpPr/>
          <p:nvPr/>
        </p:nvSpPr>
        <p:spPr>
          <a:xfrm>
            <a:off x="179510" y="2068408"/>
            <a:ext cx="2232250" cy="9285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6084168" y="1484784"/>
            <a:ext cx="3051217" cy="28803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5779921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2779" y="530564"/>
            <a:ext cx="7344816" cy="646331"/>
          </a:xfrm>
          <a:prstGeom prst="rect">
            <a:avLst/>
          </a:prstGeom>
        </p:spPr>
        <p:txBody>
          <a:bodyPr wrap="square">
            <a:spAutoFit/>
          </a:bodyPr>
          <a:lstStyle/>
          <a:p>
            <a:r>
              <a:rPr lang="ru-RU" b="1" dirty="0"/>
              <a:t>ПРИМЕР ЗАПОЛНЕНИЯ РАЗДЕЛА 3 «СВЕДЕНИЯ ОБ ИМУЩЕСТВЕ» </a:t>
            </a:r>
          </a:p>
          <a:p>
            <a:r>
              <a:rPr lang="ru-RU" b="1" dirty="0"/>
              <a:t>ПОДРАЗДЕЛ </a:t>
            </a:r>
            <a:r>
              <a:rPr lang="ru-RU" b="1" dirty="0" smtClean="0"/>
              <a:t>3.2 «ТРАНСПОРТНЫЕ СРЕДСТВА»</a:t>
            </a:r>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4257847529"/>
              </p:ext>
            </p:extLst>
          </p:nvPr>
        </p:nvGraphicFramePr>
        <p:xfrm>
          <a:off x="359025" y="1203783"/>
          <a:ext cx="8461447" cy="5371075"/>
        </p:xfrm>
        <a:graphic>
          <a:graphicData uri="http://schemas.openxmlformats.org/drawingml/2006/table">
            <a:tbl>
              <a:tblPr>
                <a:tableStyleId>{2D5ABB26-0587-4C30-8999-92F81FD0307C}</a:tableStyleId>
              </a:tblPr>
              <a:tblGrid>
                <a:gridCol w="491944">
                  <a:extLst>
                    <a:ext uri="{9D8B030D-6E8A-4147-A177-3AD203B41FA5}">
                      <a16:colId xmlns:a16="http://schemas.microsoft.com/office/drawing/2014/main" xmlns="" val="3706119398"/>
                    </a:ext>
                  </a:extLst>
                </a:gridCol>
                <a:gridCol w="3164982">
                  <a:extLst>
                    <a:ext uri="{9D8B030D-6E8A-4147-A177-3AD203B41FA5}">
                      <a16:colId xmlns:a16="http://schemas.microsoft.com/office/drawing/2014/main" xmlns="" val="2665801327"/>
                    </a:ext>
                  </a:extLst>
                </a:gridCol>
                <a:gridCol w="1640366">
                  <a:extLst>
                    <a:ext uri="{9D8B030D-6E8A-4147-A177-3AD203B41FA5}">
                      <a16:colId xmlns:a16="http://schemas.microsoft.com/office/drawing/2014/main" xmlns="" val="1462325359"/>
                    </a:ext>
                  </a:extLst>
                </a:gridCol>
                <a:gridCol w="3164155">
                  <a:extLst>
                    <a:ext uri="{9D8B030D-6E8A-4147-A177-3AD203B41FA5}">
                      <a16:colId xmlns:a16="http://schemas.microsoft.com/office/drawing/2014/main" xmlns="" val="2336341769"/>
                    </a:ext>
                  </a:extLst>
                </a:gridCol>
              </a:tblGrid>
              <a:tr h="497025">
                <a:tc>
                  <a:txBody>
                    <a:bodyPr/>
                    <a:lstStyle/>
                    <a:p>
                      <a:pPr algn="ctr">
                        <a:spcAft>
                          <a:spcPts val="0"/>
                        </a:spcAft>
                      </a:pPr>
                      <a:r>
                        <a:rPr lang="ru-RU" sz="1600" dirty="0">
                          <a:effectLst/>
                        </a:rPr>
                        <a:t>№</a:t>
                      </a:r>
                      <a:br>
                        <a:rPr lang="ru-RU" sz="1600" dirty="0">
                          <a:effectLst/>
                        </a:rPr>
                      </a:br>
                      <a:r>
                        <a:rPr lang="ru-RU" sz="1600" dirty="0">
                          <a:effectLst/>
                        </a:rPr>
                        <a:t>п/п</a:t>
                      </a:r>
                      <a:endParaRPr lang="ru-RU" sz="16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Вид, марка, модель транспортного средства, год изготовления</a:t>
                      </a:r>
                      <a:endParaRPr lang="ru-RU" sz="16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Вид </a:t>
                      </a:r>
                      <a:r>
                        <a:rPr lang="ru-RU" sz="1600" dirty="0" smtClean="0">
                          <a:effectLst/>
                        </a:rPr>
                        <a:t>собственности</a:t>
                      </a:r>
                      <a:endParaRPr lang="ru-RU" sz="16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effectLst/>
                        </a:rPr>
                        <a:t>Место регистрации</a:t>
                      </a:r>
                      <a:endParaRPr lang="ru-RU" sz="16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6115683"/>
                  </a:ext>
                </a:extLst>
              </a:tr>
              <a:tr h="348034">
                <a:tc>
                  <a:txBody>
                    <a:bodyPr/>
                    <a:lstStyle/>
                    <a:p>
                      <a:pPr algn="ctr">
                        <a:spcAft>
                          <a:spcPts val="0"/>
                        </a:spcAft>
                      </a:pPr>
                      <a:r>
                        <a:rPr lang="ru-RU" sz="1600">
                          <a:effectLst/>
                        </a:rPr>
                        <a:t>1</a:t>
                      </a:r>
                      <a:endParaRPr lang="ru-RU" sz="1600">
                        <a:effectLst/>
                        <a:latin typeface="Times New Roman" panose="02020603050405020304" pitchFamily="18" charset="0"/>
                        <a:ea typeface="Times New Roman" panose="02020603050405020304" pitchFamily="18" charset="0"/>
                      </a:endParaRPr>
                    </a:p>
                  </a:txBody>
                  <a:tcPr marL="17780" marR="177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2</a:t>
                      </a:r>
                      <a:endParaRPr lang="ru-RU" sz="1600" dirty="0">
                        <a:effectLst/>
                        <a:latin typeface="Times New Roman" panose="02020603050405020304" pitchFamily="18" charset="0"/>
                        <a:ea typeface="Times New Roman" panose="02020603050405020304" pitchFamily="18" charset="0"/>
                      </a:endParaRPr>
                    </a:p>
                  </a:txBody>
                  <a:tcPr marL="17780" marR="177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3</a:t>
                      </a:r>
                      <a:endParaRPr lang="ru-RU" sz="1600" dirty="0">
                        <a:effectLst/>
                        <a:latin typeface="Times New Roman" panose="02020603050405020304" pitchFamily="18" charset="0"/>
                        <a:ea typeface="Times New Roman" panose="02020603050405020304" pitchFamily="18" charset="0"/>
                      </a:endParaRPr>
                    </a:p>
                  </a:txBody>
                  <a:tcPr marL="17780" marR="177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effectLst/>
                        </a:rPr>
                        <a:t>4</a:t>
                      </a:r>
                      <a:endParaRPr lang="ru-RU" sz="1600">
                        <a:effectLst/>
                        <a:latin typeface="Times New Roman" panose="02020603050405020304" pitchFamily="18" charset="0"/>
                        <a:ea typeface="Times New Roman" panose="02020603050405020304" pitchFamily="18" charset="0"/>
                      </a:endParaRPr>
                    </a:p>
                  </a:txBody>
                  <a:tcPr marL="17780" marR="177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29529188"/>
                  </a:ext>
                </a:extLst>
              </a:tr>
              <a:tr h="516062">
                <a:tc>
                  <a:txBody>
                    <a:bodyPr/>
                    <a:lstStyle/>
                    <a:p>
                      <a:pPr algn="ctr">
                        <a:spcAft>
                          <a:spcPts val="0"/>
                        </a:spcAft>
                      </a:pPr>
                      <a:r>
                        <a:rPr lang="ru-RU" sz="1600" dirty="0">
                          <a:effectLst/>
                        </a:rPr>
                        <a:t>1</a:t>
                      </a:r>
                      <a:endParaRPr lang="ru-RU" sz="16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a:spcAft>
                          <a:spcPts val="0"/>
                        </a:spcAft>
                      </a:pPr>
                      <a:r>
                        <a:rPr lang="ru-RU" sz="1600" dirty="0">
                          <a:effectLst/>
                        </a:rPr>
                        <a:t>Автомобили легковые:</a:t>
                      </a:r>
                    </a:p>
                    <a:p>
                      <a:pPr marL="36195">
                        <a:spcAft>
                          <a:spcPts val="0"/>
                        </a:spcAft>
                      </a:pPr>
                      <a:r>
                        <a:rPr lang="ru-RU" sz="1600" dirty="0">
                          <a:effectLst/>
                        </a:rPr>
                        <a:t>1)</a:t>
                      </a:r>
                      <a:r>
                        <a:rPr lang="en-US" sz="1600" dirty="0">
                          <a:effectLst/>
                        </a:rPr>
                        <a:t>FIAT</a:t>
                      </a:r>
                      <a:r>
                        <a:rPr lang="ru-RU" sz="1600" dirty="0">
                          <a:effectLst/>
                        </a:rPr>
                        <a:t> 178</a:t>
                      </a:r>
                      <a:r>
                        <a:rPr lang="en-US" sz="1600" dirty="0">
                          <a:effectLst/>
                        </a:rPr>
                        <a:t>CYN</a:t>
                      </a:r>
                      <a:r>
                        <a:rPr lang="ru-RU" sz="1600" dirty="0">
                          <a:effectLst/>
                        </a:rPr>
                        <a:t>1</a:t>
                      </a:r>
                      <a:r>
                        <a:rPr lang="en-US" sz="1600" dirty="0">
                          <a:effectLst/>
                        </a:rPr>
                        <a:t>A </a:t>
                      </a:r>
                      <a:r>
                        <a:rPr lang="en-US" sz="1600" dirty="0" err="1">
                          <a:effectLst/>
                        </a:rPr>
                        <a:t>Albea</a:t>
                      </a:r>
                      <a:r>
                        <a:rPr lang="ru-RU" sz="1600" dirty="0">
                          <a:effectLst/>
                        </a:rPr>
                        <a:t>, 2008</a:t>
                      </a:r>
                      <a:endParaRPr lang="ru-RU" sz="16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 </a:t>
                      </a:r>
                      <a:r>
                        <a:rPr lang="ru-RU" sz="1600" dirty="0" smtClean="0">
                          <a:effectLst/>
                        </a:rPr>
                        <a:t>индивидуальная</a:t>
                      </a:r>
                      <a:endParaRPr lang="ru-RU" sz="16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 </a:t>
                      </a:r>
                      <a:r>
                        <a:rPr lang="ru-RU" sz="1600" dirty="0" smtClean="0">
                          <a:effectLst/>
                        </a:rPr>
                        <a:t>ОГИБДД </a:t>
                      </a:r>
                      <a:r>
                        <a:rPr lang="ru-RU" sz="1600" dirty="0">
                          <a:effectLst/>
                        </a:rPr>
                        <a:t>УМВД РФ </a:t>
                      </a:r>
                      <a:r>
                        <a:rPr lang="ru-RU" sz="1600" dirty="0" smtClean="0">
                          <a:effectLst/>
                        </a:rPr>
                        <a:t/>
                      </a:r>
                      <a:br>
                        <a:rPr lang="ru-RU" sz="1600" dirty="0" smtClean="0">
                          <a:effectLst/>
                        </a:rPr>
                      </a:br>
                      <a:r>
                        <a:rPr lang="ru-RU" sz="1600" dirty="0" smtClean="0">
                          <a:effectLst/>
                        </a:rPr>
                        <a:t>по </a:t>
                      </a:r>
                      <a:r>
                        <a:rPr lang="ru-RU" sz="1600" dirty="0" err="1">
                          <a:effectLst/>
                        </a:rPr>
                        <a:t>г.Сыктывкару</a:t>
                      </a:r>
                      <a:endParaRPr lang="ru-RU" sz="16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75135527"/>
                  </a:ext>
                </a:extLst>
              </a:tr>
              <a:tr h="285652">
                <a:tc>
                  <a:txBody>
                    <a:bodyPr/>
                    <a:lstStyle/>
                    <a:p>
                      <a:pPr algn="ctr">
                        <a:spcAft>
                          <a:spcPts val="0"/>
                        </a:spcAft>
                      </a:pPr>
                      <a:r>
                        <a:rPr lang="ru-RU" sz="1600">
                          <a:effectLst/>
                        </a:rPr>
                        <a:t>2</a:t>
                      </a:r>
                      <a:endParaRPr lang="ru-RU" sz="16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a:spcAft>
                          <a:spcPts val="0"/>
                        </a:spcAft>
                      </a:pPr>
                      <a:r>
                        <a:rPr lang="ru-RU" sz="1600" dirty="0">
                          <a:effectLst/>
                        </a:rPr>
                        <a:t>Автомобили </a:t>
                      </a:r>
                      <a:r>
                        <a:rPr lang="ru-RU" sz="1600" dirty="0" smtClean="0">
                          <a:effectLst/>
                        </a:rPr>
                        <a:t>грузовые</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ru-RU" sz="1600" u="none" strike="noStrike" kern="1200" cap="none" spc="0" normalizeH="0" baseline="0" noProof="0" dirty="0" smtClean="0">
                          <a:ln>
                            <a:noFill/>
                          </a:ln>
                          <a:effectLst/>
                          <a:uLnTx/>
                          <a:uFillTx/>
                        </a:rPr>
                        <a:t>нет</a:t>
                      </a:r>
                      <a:endParaRPr kumimoji="0" lang="ru-RU"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 </a:t>
                      </a:r>
                      <a:endParaRPr lang="ru-RU" sz="1600" dirty="0">
                        <a:effectLst/>
                        <a:latin typeface="Times New Roman" panose="02020603050405020304" pitchFamily="18" charset="0"/>
                        <a:ea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4426408"/>
                  </a:ext>
                </a:extLst>
              </a:tr>
              <a:tr h="763206">
                <a:tc>
                  <a:txBody>
                    <a:bodyPr/>
                    <a:lstStyle/>
                    <a:p>
                      <a:pPr algn="ctr">
                        <a:spcAft>
                          <a:spcPts val="0"/>
                        </a:spcAft>
                      </a:pPr>
                      <a:r>
                        <a:rPr lang="ru-RU" sz="1600">
                          <a:effectLst/>
                        </a:rPr>
                        <a:t>3</a:t>
                      </a:r>
                      <a:endParaRPr lang="ru-RU" sz="16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a:spcAft>
                          <a:spcPts val="0"/>
                        </a:spcAft>
                      </a:pPr>
                      <a:r>
                        <a:rPr lang="ru-RU" sz="1600" dirty="0" err="1">
                          <a:effectLst/>
                        </a:rPr>
                        <a:t>Мототранспорные</a:t>
                      </a:r>
                      <a:r>
                        <a:rPr lang="ru-RU" sz="1600" dirty="0">
                          <a:effectLst/>
                        </a:rPr>
                        <a:t> средства</a:t>
                      </a:r>
                      <a:r>
                        <a:rPr lang="ru-RU" sz="1600" dirty="0" smtClean="0">
                          <a:effectLst/>
                        </a:rPr>
                        <a:t>:</a:t>
                      </a:r>
                    </a:p>
                    <a:p>
                      <a:pPr marL="36195">
                        <a:spcAft>
                          <a:spcPts val="0"/>
                        </a:spcAft>
                      </a:pPr>
                      <a:r>
                        <a:rPr lang="ru-RU" sz="1600" dirty="0" smtClean="0">
                          <a:effectLst/>
                        </a:rPr>
                        <a:t>1) Снегоход Тайга</a:t>
                      </a:r>
                      <a:r>
                        <a:rPr lang="ru-RU" sz="1600" baseline="0" dirty="0" smtClean="0">
                          <a:effectLst/>
                        </a:rPr>
                        <a:t> Варяг 500, 2015</a:t>
                      </a:r>
                      <a:endParaRPr lang="ru-RU" sz="16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ru-RU" sz="1600" u="none" strike="noStrike" kern="1200" cap="none" spc="0" normalizeH="0" baseline="0" noProof="0" dirty="0" smtClean="0">
                          <a:ln>
                            <a:noFill/>
                          </a:ln>
                          <a:effectLst/>
                          <a:uLnTx/>
                          <a:uFillTx/>
                        </a:rPr>
                        <a:t>индивидуальная</a:t>
                      </a:r>
                      <a:endParaRPr kumimoji="0" lang="ru-RU"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kern="1200" dirty="0" smtClean="0">
                          <a:solidFill>
                            <a:schemeClr val="tx1"/>
                          </a:solidFill>
                          <a:effectLst/>
                          <a:latin typeface="+mn-lt"/>
                          <a:ea typeface="+mn-ea"/>
                          <a:cs typeface="+mn-cs"/>
                        </a:rPr>
                        <a:t>Государственная инспекция </a:t>
                      </a:r>
                      <a:br>
                        <a:rPr lang="ru-RU" sz="1600" kern="1200" dirty="0" smtClean="0">
                          <a:solidFill>
                            <a:schemeClr val="tx1"/>
                          </a:solidFill>
                          <a:effectLst/>
                          <a:latin typeface="+mn-lt"/>
                          <a:ea typeface="+mn-ea"/>
                          <a:cs typeface="+mn-cs"/>
                        </a:rPr>
                      </a:br>
                      <a:r>
                        <a:rPr lang="ru-RU" sz="1600" kern="1200" dirty="0" smtClean="0">
                          <a:solidFill>
                            <a:schemeClr val="tx1"/>
                          </a:solidFill>
                          <a:effectLst/>
                          <a:latin typeface="+mn-lt"/>
                          <a:ea typeface="+mn-ea"/>
                          <a:cs typeface="+mn-cs"/>
                        </a:rPr>
                        <a:t>по надзору за техническим состоянием самоходных машин и других видов техники </a:t>
                      </a:r>
                      <a:br>
                        <a:rPr lang="ru-RU" sz="1600" kern="1200" dirty="0" smtClean="0">
                          <a:solidFill>
                            <a:schemeClr val="tx1"/>
                          </a:solidFill>
                          <a:effectLst/>
                          <a:latin typeface="+mn-lt"/>
                          <a:ea typeface="+mn-ea"/>
                          <a:cs typeface="+mn-cs"/>
                        </a:rPr>
                      </a:br>
                      <a:r>
                        <a:rPr lang="ru-RU" sz="1600" kern="1200" dirty="0" smtClean="0">
                          <a:solidFill>
                            <a:schemeClr val="tx1"/>
                          </a:solidFill>
                          <a:effectLst/>
                          <a:latin typeface="+mn-lt"/>
                          <a:ea typeface="+mn-ea"/>
                          <a:cs typeface="+mn-cs"/>
                        </a:rPr>
                        <a:t>по  г. Сыктывкару и </a:t>
                      </a:r>
                      <a:r>
                        <a:rPr lang="ru-RU" sz="1600" kern="1200" dirty="0" err="1" smtClean="0">
                          <a:solidFill>
                            <a:schemeClr val="tx1"/>
                          </a:solidFill>
                          <a:effectLst/>
                          <a:latin typeface="+mn-lt"/>
                          <a:ea typeface="+mn-ea"/>
                          <a:cs typeface="+mn-cs"/>
                        </a:rPr>
                        <a:t>Сыктывдинскому</a:t>
                      </a:r>
                      <a:r>
                        <a:rPr lang="ru-RU" sz="1600" kern="1200" dirty="0" smtClean="0">
                          <a:solidFill>
                            <a:schemeClr val="tx1"/>
                          </a:solidFill>
                          <a:effectLst/>
                          <a:latin typeface="+mn-lt"/>
                          <a:ea typeface="+mn-ea"/>
                          <a:cs typeface="+mn-cs"/>
                        </a:rPr>
                        <a:t> району</a:t>
                      </a:r>
                      <a:endParaRPr lang="ru-RU" sz="1600" kern="1200" dirty="0">
                        <a:solidFill>
                          <a:schemeClr val="tx1"/>
                        </a:solidFill>
                        <a:effectLst/>
                        <a:latin typeface="+mn-lt"/>
                        <a:ea typeface="+mn-ea"/>
                        <a:cs typeface="+mn-cs"/>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98642130"/>
                  </a:ext>
                </a:extLst>
              </a:tr>
              <a:tr h="348895">
                <a:tc>
                  <a:txBody>
                    <a:bodyPr/>
                    <a:lstStyle/>
                    <a:p>
                      <a:pPr algn="ctr">
                        <a:spcAft>
                          <a:spcPts val="0"/>
                        </a:spcAft>
                      </a:pPr>
                      <a:r>
                        <a:rPr lang="ru-RU" sz="1600">
                          <a:effectLst/>
                        </a:rPr>
                        <a:t>4</a:t>
                      </a:r>
                      <a:endParaRPr lang="ru-RU" sz="16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a:spcAft>
                          <a:spcPts val="0"/>
                        </a:spcAft>
                      </a:pPr>
                      <a:r>
                        <a:rPr lang="ru-RU" sz="1600" dirty="0">
                          <a:effectLst/>
                        </a:rPr>
                        <a:t>Сельскохозяйственная </a:t>
                      </a:r>
                      <a:r>
                        <a:rPr lang="ru-RU" sz="1600" dirty="0" smtClean="0">
                          <a:effectLst/>
                        </a:rPr>
                        <a:t>техника</a:t>
                      </a:r>
                      <a:endParaRPr lang="ru-RU" sz="16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ru-RU" sz="1600" u="none" strike="noStrike" kern="1200" cap="none" spc="0" normalizeH="0" baseline="0" noProof="0" dirty="0" smtClean="0">
                          <a:ln>
                            <a:noFill/>
                          </a:ln>
                          <a:effectLst/>
                          <a:uLnTx/>
                          <a:uFillTx/>
                        </a:rPr>
                        <a:t>нет</a:t>
                      </a:r>
                      <a:endParaRPr kumimoji="0" lang="ru-RU"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 </a:t>
                      </a:r>
                      <a:endParaRPr lang="ru-RU" sz="1600" dirty="0">
                        <a:effectLst/>
                        <a:latin typeface="Times New Roman" panose="02020603050405020304" pitchFamily="18" charset="0"/>
                        <a:ea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11556100"/>
                  </a:ext>
                </a:extLst>
              </a:tr>
              <a:tr h="516235">
                <a:tc>
                  <a:txBody>
                    <a:bodyPr/>
                    <a:lstStyle/>
                    <a:p>
                      <a:pPr algn="ctr">
                        <a:spcAft>
                          <a:spcPts val="0"/>
                        </a:spcAft>
                      </a:pPr>
                      <a:r>
                        <a:rPr lang="ru-RU" sz="1600">
                          <a:effectLst/>
                        </a:rPr>
                        <a:t>5</a:t>
                      </a:r>
                      <a:endParaRPr lang="ru-RU" sz="16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a:spcAft>
                          <a:spcPts val="0"/>
                        </a:spcAft>
                      </a:pPr>
                      <a:r>
                        <a:rPr lang="ru-RU" sz="1600" kern="1200" dirty="0">
                          <a:effectLst/>
                        </a:rPr>
                        <a:t>Водный транспорт</a:t>
                      </a:r>
                      <a:r>
                        <a:rPr lang="ru-RU" sz="1600" kern="1200" dirty="0" smtClean="0">
                          <a:effectLst/>
                        </a:rPr>
                        <a:t>:</a:t>
                      </a:r>
                    </a:p>
                    <a:p>
                      <a:pPr marL="36195">
                        <a:spcAft>
                          <a:spcPts val="0"/>
                        </a:spcAft>
                      </a:pPr>
                      <a:r>
                        <a:rPr lang="ru-RU" sz="1600" kern="1200" dirty="0" smtClean="0">
                          <a:effectLst/>
                        </a:rPr>
                        <a:t>1) Моторная лодка</a:t>
                      </a:r>
                      <a:r>
                        <a:rPr lang="en-US" sz="1600" kern="1200" dirty="0" smtClean="0">
                          <a:effectLst/>
                        </a:rPr>
                        <a:t> </a:t>
                      </a:r>
                      <a:r>
                        <a:rPr lang="en-US" sz="1600" kern="1200" dirty="0" err="1" smtClean="0">
                          <a:effectLst/>
                        </a:rPr>
                        <a:t>Faeton</a:t>
                      </a:r>
                      <a:r>
                        <a:rPr lang="en-US" sz="1600" kern="1200" dirty="0" smtClean="0">
                          <a:effectLst/>
                        </a:rPr>
                        <a:t> 780</a:t>
                      </a:r>
                      <a:r>
                        <a:rPr lang="ru-RU" sz="1600" kern="1200" dirty="0" smtClean="0">
                          <a:effectLst/>
                        </a:rPr>
                        <a:t>, 2016</a:t>
                      </a:r>
                      <a:endParaRPr lang="ru-RU" sz="1600" kern="1200" dirty="0">
                        <a:solidFill>
                          <a:schemeClr val="dk1"/>
                        </a:solidFill>
                        <a:effectLst/>
                        <a:latin typeface="+mn-lt"/>
                        <a:ea typeface="+mn-ea"/>
                        <a:cs typeface="+mn-cs"/>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smtClean="0">
                          <a:effectLst/>
                        </a:rPr>
                        <a:t>индивидуальная</a:t>
                      </a:r>
                      <a:endParaRPr lang="ru-RU" sz="1600" kern="1200" dirty="0">
                        <a:solidFill>
                          <a:schemeClr val="dk1"/>
                        </a:solidFill>
                        <a:effectLst/>
                        <a:latin typeface="+mn-lt"/>
                        <a:ea typeface="+mn-ea"/>
                        <a:cs typeface="+mn-cs"/>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kern="1200" dirty="0" smtClean="0">
                          <a:effectLst/>
                        </a:rPr>
                        <a:t>Центр ГИМС МЧС России по Республике Коми</a:t>
                      </a:r>
                      <a:r>
                        <a:rPr lang="ru-RU" sz="1600" kern="1200" dirty="0">
                          <a:effectLst/>
                        </a:rPr>
                        <a:t> </a:t>
                      </a:r>
                      <a:endParaRPr lang="ru-RU" sz="1600" kern="1200" dirty="0">
                        <a:solidFill>
                          <a:schemeClr val="dk1"/>
                        </a:solidFill>
                        <a:effectLst/>
                        <a:latin typeface="+mn-lt"/>
                        <a:ea typeface="+mn-ea"/>
                        <a:cs typeface="+mn-cs"/>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85697572"/>
                  </a:ext>
                </a:extLst>
              </a:tr>
              <a:tr h="417641">
                <a:tc>
                  <a:txBody>
                    <a:bodyPr/>
                    <a:lstStyle/>
                    <a:p>
                      <a:pPr algn="ctr">
                        <a:spcAft>
                          <a:spcPts val="0"/>
                        </a:spcAft>
                      </a:pPr>
                      <a:r>
                        <a:rPr lang="ru-RU" sz="1600">
                          <a:effectLst/>
                        </a:rPr>
                        <a:t>6</a:t>
                      </a:r>
                      <a:endParaRPr lang="ru-RU" sz="16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a:spcAft>
                          <a:spcPts val="0"/>
                        </a:spcAft>
                      </a:pPr>
                      <a:r>
                        <a:rPr lang="ru-RU" sz="1600" kern="1200" dirty="0">
                          <a:effectLst/>
                        </a:rPr>
                        <a:t>Воздушный транспорт:</a:t>
                      </a:r>
                      <a:endParaRPr lang="ru-RU" sz="1600" kern="1200" dirty="0">
                        <a:solidFill>
                          <a:schemeClr val="dk1"/>
                        </a:solidFill>
                        <a:effectLst/>
                        <a:latin typeface="+mn-lt"/>
                        <a:ea typeface="+mn-ea"/>
                        <a:cs typeface="+mn-cs"/>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kern="1200" dirty="0">
                          <a:effectLst/>
                        </a:rPr>
                        <a:t>нет</a:t>
                      </a:r>
                      <a:endParaRPr lang="ru-RU" sz="1600" kern="1200" dirty="0">
                        <a:solidFill>
                          <a:schemeClr val="dk1"/>
                        </a:solidFill>
                        <a:effectLst/>
                        <a:latin typeface="+mn-lt"/>
                        <a:ea typeface="+mn-ea"/>
                        <a:cs typeface="+mn-cs"/>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kern="1200" dirty="0">
                          <a:effectLst/>
                        </a:rPr>
                        <a:t> </a:t>
                      </a:r>
                      <a:endParaRPr lang="ru-RU" sz="1600" kern="1200" dirty="0">
                        <a:solidFill>
                          <a:schemeClr val="dk1"/>
                        </a:solidFill>
                        <a:effectLst/>
                        <a:latin typeface="+mn-lt"/>
                        <a:ea typeface="+mn-ea"/>
                        <a:cs typeface="+mn-cs"/>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40735165"/>
                  </a:ext>
                </a:extLst>
              </a:tr>
              <a:tr h="763206">
                <a:tc>
                  <a:txBody>
                    <a:bodyPr/>
                    <a:lstStyle/>
                    <a:p>
                      <a:pPr algn="ctr">
                        <a:spcAft>
                          <a:spcPts val="0"/>
                        </a:spcAft>
                      </a:pPr>
                      <a:r>
                        <a:rPr lang="ru-RU" sz="1600">
                          <a:effectLst/>
                        </a:rPr>
                        <a:t>7</a:t>
                      </a:r>
                      <a:endParaRPr lang="ru-RU" sz="16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a:spcAft>
                          <a:spcPts val="0"/>
                        </a:spcAft>
                      </a:pPr>
                      <a:r>
                        <a:rPr lang="ru-RU" sz="1600" dirty="0">
                          <a:effectLst/>
                        </a:rPr>
                        <a:t>Иные транспортные средства</a:t>
                      </a:r>
                      <a:r>
                        <a:rPr lang="ru-RU" sz="1600" dirty="0" smtClean="0">
                          <a:effectLst/>
                        </a:rPr>
                        <a:t>:</a:t>
                      </a:r>
                    </a:p>
                    <a:p>
                      <a:pPr marL="36195">
                        <a:spcAft>
                          <a:spcPts val="0"/>
                        </a:spcAft>
                      </a:pPr>
                      <a:r>
                        <a:rPr lang="ru-RU" sz="1600" dirty="0" smtClean="0">
                          <a:effectLst/>
                        </a:rPr>
                        <a:t>1) </a:t>
                      </a:r>
                      <a:r>
                        <a:rPr lang="ru-RU" sz="1600" kern="1200" dirty="0" smtClean="0">
                          <a:effectLst/>
                        </a:rPr>
                        <a:t>Прицеп к легковым ТС М3СА817715,</a:t>
                      </a:r>
                      <a:r>
                        <a:rPr lang="ru-RU" sz="1600" kern="1200" baseline="0" dirty="0" smtClean="0">
                          <a:effectLst/>
                        </a:rPr>
                        <a:t> 2006</a:t>
                      </a:r>
                      <a:r>
                        <a:rPr lang="ru-RU" sz="1600" kern="1200" dirty="0" smtClean="0">
                          <a:effectLst/>
                        </a:rPr>
                        <a:t> </a:t>
                      </a:r>
                      <a:endParaRPr lang="ru-RU" sz="1600" kern="1200" dirty="0">
                        <a:solidFill>
                          <a:schemeClr val="dk1"/>
                        </a:solidFill>
                        <a:effectLst/>
                        <a:latin typeface="+mn-lt"/>
                        <a:ea typeface="+mn-ea"/>
                        <a:cs typeface="+mn-cs"/>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ru-RU" sz="1600" dirty="0" smtClean="0">
                          <a:effectLst/>
                        </a:rPr>
                        <a:t>индивидуальная</a:t>
                      </a:r>
                    </a:p>
                    <a:p>
                      <a:pPr algn="ctr">
                        <a:spcAft>
                          <a:spcPts val="0"/>
                        </a:spcAft>
                      </a:pPr>
                      <a:endParaRPr lang="ru-RU" sz="1600" dirty="0">
                        <a:effectLst/>
                        <a:latin typeface="Times New Roman" panose="02020603050405020304" pitchFamily="18" charset="0"/>
                        <a:ea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ru-RU" sz="1600" dirty="0" smtClean="0">
                          <a:effectLst/>
                        </a:rPr>
                        <a:t>ОГИБДД УМВД РФ по </a:t>
                      </a:r>
                      <a:r>
                        <a:rPr lang="ru-RU" sz="1600" dirty="0" err="1" smtClean="0">
                          <a:effectLst/>
                        </a:rPr>
                        <a:t>г.Сыктывкару</a:t>
                      </a:r>
                      <a:endParaRPr lang="ru-RU" sz="1600" dirty="0" smtClean="0">
                        <a:effectLst/>
                      </a:endParaRPr>
                    </a:p>
                    <a:p>
                      <a:pPr algn="ctr">
                        <a:spcAft>
                          <a:spcPts val="0"/>
                        </a:spcAft>
                      </a:pPr>
                      <a:r>
                        <a:rPr lang="ru-RU" sz="1600" dirty="0">
                          <a:effectLst/>
                        </a:rPr>
                        <a:t> </a:t>
                      </a:r>
                      <a:endParaRPr lang="ru-RU" sz="1600" dirty="0">
                        <a:effectLst/>
                        <a:latin typeface="Times New Roman" panose="02020603050405020304" pitchFamily="18" charset="0"/>
                        <a:ea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639586796"/>
                  </a:ext>
                </a:extLst>
              </a:tr>
            </a:tbl>
          </a:graphicData>
        </a:graphic>
      </p:graphicFrame>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2132856"/>
            <a:ext cx="807913" cy="665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5263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3819298792"/>
              </p:ext>
            </p:extLst>
          </p:nvPr>
        </p:nvGraphicFramePr>
        <p:xfrm>
          <a:off x="395536" y="906978"/>
          <a:ext cx="8208912" cy="5351705"/>
        </p:xfrm>
        <a:graphic>
          <a:graphicData uri="http://schemas.openxmlformats.org/drawingml/2006/table">
            <a:tbl>
              <a:tblPr>
                <a:tableStyleId>{2D5ABB26-0587-4C30-8999-92F81FD0307C}</a:tableStyleId>
              </a:tblPr>
              <a:tblGrid>
                <a:gridCol w="477543">
                  <a:extLst>
                    <a:ext uri="{9D8B030D-6E8A-4147-A177-3AD203B41FA5}">
                      <a16:colId xmlns:a16="http://schemas.microsoft.com/office/drawing/2014/main" xmlns="" val="2881265457"/>
                    </a:ext>
                  </a:extLst>
                </a:gridCol>
                <a:gridCol w="2186753">
                  <a:extLst>
                    <a:ext uri="{9D8B030D-6E8A-4147-A177-3AD203B41FA5}">
                      <a16:colId xmlns:a16="http://schemas.microsoft.com/office/drawing/2014/main" xmlns="" val="874597899"/>
                    </a:ext>
                  </a:extLst>
                </a:gridCol>
                <a:gridCol w="1944216">
                  <a:extLst>
                    <a:ext uri="{9D8B030D-6E8A-4147-A177-3AD203B41FA5}">
                      <a16:colId xmlns:a16="http://schemas.microsoft.com/office/drawing/2014/main" xmlns="" val="983599090"/>
                    </a:ext>
                  </a:extLst>
                </a:gridCol>
                <a:gridCol w="1008112">
                  <a:extLst>
                    <a:ext uri="{9D8B030D-6E8A-4147-A177-3AD203B41FA5}">
                      <a16:colId xmlns:a16="http://schemas.microsoft.com/office/drawing/2014/main" xmlns="" val="3792593874"/>
                    </a:ext>
                  </a:extLst>
                </a:gridCol>
                <a:gridCol w="1113914">
                  <a:extLst>
                    <a:ext uri="{9D8B030D-6E8A-4147-A177-3AD203B41FA5}">
                      <a16:colId xmlns:a16="http://schemas.microsoft.com/office/drawing/2014/main" xmlns="" val="1025450950"/>
                    </a:ext>
                  </a:extLst>
                </a:gridCol>
                <a:gridCol w="1478374">
                  <a:extLst>
                    <a:ext uri="{9D8B030D-6E8A-4147-A177-3AD203B41FA5}">
                      <a16:colId xmlns:a16="http://schemas.microsoft.com/office/drawing/2014/main" xmlns="" val="3308364349"/>
                    </a:ext>
                  </a:extLst>
                </a:gridCol>
              </a:tblGrid>
              <a:tr h="880483">
                <a:tc>
                  <a:txBody>
                    <a:bodyPr/>
                    <a:lstStyle/>
                    <a:p>
                      <a:pPr algn="ctr">
                        <a:spcAft>
                          <a:spcPts val="0"/>
                        </a:spcAft>
                      </a:pPr>
                      <a:r>
                        <a:rPr lang="ru-RU" sz="1600" dirty="0">
                          <a:effectLst/>
                        </a:rPr>
                        <a:t>№</a:t>
                      </a:r>
                      <a:br>
                        <a:rPr lang="ru-RU" sz="1600" dirty="0">
                          <a:effectLst/>
                        </a:rPr>
                      </a:br>
                      <a:r>
                        <a:rPr lang="ru-RU" sz="1600" dirty="0">
                          <a:effectLst/>
                        </a:rPr>
                        <a:t>п/п</a:t>
                      </a:r>
                      <a:endParaRPr lang="ru-RU" sz="1600" dirty="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Наименование и адрес банка или иной кредитной организации</a:t>
                      </a:r>
                      <a:endParaRPr lang="ru-RU" sz="1600" dirty="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Вид и валюта </a:t>
                      </a:r>
                      <a:r>
                        <a:rPr lang="ru-RU" sz="1600" dirty="0" smtClean="0">
                          <a:effectLst/>
                        </a:rPr>
                        <a:t>счета</a:t>
                      </a:r>
                      <a:endParaRPr lang="ru-RU" sz="1600" dirty="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effectLst/>
                        </a:rPr>
                        <a:t>Дата открытия счета</a:t>
                      </a:r>
                      <a:endParaRPr lang="ru-RU" sz="160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Остаток на </a:t>
                      </a:r>
                      <a:r>
                        <a:rPr lang="ru-RU" sz="1600" dirty="0" smtClean="0">
                          <a:effectLst/>
                        </a:rPr>
                        <a:t>счете</a:t>
                      </a:r>
                      <a:endParaRPr lang="ru-RU" sz="1600" dirty="0">
                        <a:effectLst/>
                      </a:endParaRPr>
                    </a:p>
                    <a:p>
                      <a:pPr algn="ctr">
                        <a:spcAft>
                          <a:spcPts val="0"/>
                        </a:spcAft>
                      </a:pPr>
                      <a:r>
                        <a:rPr lang="ru-RU" sz="1600" dirty="0">
                          <a:effectLst/>
                        </a:rPr>
                        <a:t>(руб.)</a:t>
                      </a:r>
                      <a:endParaRPr lang="ru-RU" sz="1600" dirty="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effectLst/>
                        </a:rPr>
                        <a:t>Сумма поступивших на счет денежных средств</a:t>
                      </a:r>
                      <a:r>
                        <a:rPr lang="ru-RU" sz="1600" baseline="30000">
                          <a:effectLst/>
                        </a:rPr>
                        <a:t>3</a:t>
                      </a:r>
                      <a:r>
                        <a:rPr lang="ru-RU" sz="1600">
                          <a:effectLst/>
                        </a:rPr>
                        <a:t>  (руб.)</a:t>
                      </a:r>
                      <a:endParaRPr lang="ru-RU" sz="160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64623082"/>
                  </a:ext>
                </a:extLst>
              </a:tr>
              <a:tr h="191452">
                <a:tc>
                  <a:txBody>
                    <a:bodyPr/>
                    <a:lstStyle/>
                    <a:p>
                      <a:pPr algn="ctr">
                        <a:spcAft>
                          <a:spcPts val="0"/>
                        </a:spcAft>
                      </a:pPr>
                      <a:r>
                        <a:rPr lang="ru-RU" sz="1600">
                          <a:effectLst/>
                        </a:rPr>
                        <a:t>1</a:t>
                      </a:r>
                      <a:endParaRPr lang="ru-RU" sz="160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effectLst/>
                        </a:rPr>
                        <a:t>2</a:t>
                      </a:r>
                      <a:endParaRPr lang="ru-RU" sz="160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effectLst/>
                        </a:rPr>
                        <a:t>3</a:t>
                      </a:r>
                      <a:endParaRPr lang="ru-RU" sz="160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effectLst/>
                        </a:rPr>
                        <a:t>4</a:t>
                      </a:r>
                      <a:endParaRPr lang="ru-RU" sz="160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effectLst/>
                        </a:rPr>
                        <a:t>5</a:t>
                      </a:r>
                      <a:endParaRPr lang="ru-RU" sz="160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effectLst/>
                        </a:rPr>
                        <a:t>6</a:t>
                      </a:r>
                      <a:endParaRPr lang="ru-RU" sz="160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972337489"/>
                  </a:ext>
                </a:extLst>
              </a:tr>
              <a:tr h="1090047">
                <a:tc>
                  <a:txBody>
                    <a:bodyPr/>
                    <a:lstStyle/>
                    <a:p>
                      <a:pPr algn="ctr">
                        <a:spcAft>
                          <a:spcPts val="0"/>
                        </a:spcAft>
                      </a:pPr>
                      <a:r>
                        <a:rPr lang="ru-RU" sz="1600">
                          <a:effectLst/>
                        </a:rPr>
                        <a:t>1</a:t>
                      </a:r>
                      <a:endParaRPr lang="ru-RU" sz="160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ПАО Сбербанк, </a:t>
                      </a:r>
                      <a:br>
                        <a:rPr lang="ru-RU" sz="1600" dirty="0">
                          <a:effectLst/>
                        </a:rPr>
                      </a:br>
                      <a:r>
                        <a:rPr lang="ru-RU" sz="1600" dirty="0">
                          <a:effectLst/>
                        </a:rPr>
                        <a:t>Коми отделение 8617/5, Республика Коми, </a:t>
                      </a:r>
                      <a:r>
                        <a:rPr lang="ru-RU" sz="1600" dirty="0" err="1">
                          <a:effectLst/>
                        </a:rPr>
                        <a:t>г.Сыктывкар</a:t>
                      </a:r>
                      <a:r>
                        <a:rPr lang="ru-RU" sz="1600" dirty="0">
                          <a:effectLst/>
                        </a:rPr>
                        <a:t>, </a:t>
                      </a:r>
                      <a:br>
                        <a:rPr lang="ru-RU" sz="1600" dirty="0">
                          <a:effectLst/>
                        </a:rPr>
                      </a:br>
                      <a:r>
                        <a:rPr lang="ru-RU" sz="1600" dirty="0" err="1">
                          <a:effectLst/>
                        </a:rPr>
                        <a:t>ул.Бабушкина</a:t>
                      </a:r>
                      <a:r>
                        <a:rPr lang="ru-RU" sz="1600" dirty="0">
                          <a:effectLst/>
                        </a:rPr>
                        <a:t>, д.31</a:t>
                      </a:r>
                      <a:endParaRPr lang="ru-RU" sz="1600" dirty="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latinLnBrk="0" hangingPunct="1">
                        <a:spcAft>
                          <a:spcPts val="0"/>
                        </a:spcAft>
                      </a:pPr>
                      <a:r>
                        <a:rPr lang="ru-RU" sz="1600" dirty="0">
                          <a:effectLst/>
                        </a:rPr>
                        <a:t>Депозитный, рубль, </a:t>
                      </a:r>
                      <a:r>
                        <a:rPr lang="ru-RU" sz="1600" kern="1200" spc="-130" baseline="0" dirty="0" smtClean="0">
                          <a:effectLst/>
                        </a:rPr>
                        <a:t>42307810567894561234</a:t>
                      </a:r>
                      <a:endParaRPr lang="ru-RU" sz="1600" kern="1200" spc="-130" baseline="0" dirty="0">
                        <a:solidFill>
                          <a:schemeClr val="dk1"/>
                        </a:solidFill>
                        <a:effectLst/>
                        <a:latin typeface="+mn-lt"/>
                        <a:ea typeface="+mn-ea"/>
                        <a:cs typeface="+mn-cs"/>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08.10.2016</a:t>
                      </a:r>
                      <a:endParaRPr lang="ru-RU" sz="1600" dirty="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36 528,41</a:t>
                      </a:r>
                      <a:endParaRPr lang="ru-RU" sz="1600" dirty="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a:effectLst/>
                        </a:rPr>
                        <a:t>Не превышает</a:t>
                      </a:r>
                      <a:endParaRPr lang="ru-RU" sz="160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41445433"/>
                  </a:ext>
                </a:extLst>
              </a:tr>
              <a:tr h="1320725">
                <a:tc>
                  <a:txBody>
                    <a:bodyPr/>
                    <a:lstStyle/>
                    <a:p>
                      <a:pPr algn="ctr">
                        <a:spcAft>
                          <a:spcPts val="0"/>
                        </a:spcAft>
                      </a:pPr>
                      <a:r>
                        <a:rPr lang="ru-RU" sz="1600">
                          <a:effectLst/>
                        </a:rPr>
                        <a:t>2</a:t>
                      </a:r>
                      <a:endParaRPr lang="ru-RU" sz="160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ПАО Сбербанк, </a:t>
                      </a:r>
                      <a:br>
                        <a:rPr lang="ru-RU" sz="1600" dirty="0">
                          <a:effectLst/>
                        </a:rPr>
                      </a:br>
                      <a:r>
                        <a:rPr lang="ru-RU" sz="1600" dirty="0">
                          <a:effectLst/>
                        </a:rPr>
                        <a:t>Коми отделение 8617/5, Республика Коми, </a:t>
                      </a:r>
                      <a:r>
                        <a:rPr lang="ru-RU" sz="1600" dirty="0" err="1">
                          <a:effectLst/>
                        </a:rPr>
                        <a:t>г.Сыктывкар</a:t>
                      </a:r>
                      <a:r>
                        <a:rPr lang="ru-RU" sz="1600" dirty="0">
                          <a:effectLst/>
                        </a:rPr>
                        <a:t>, </a:t>
                      </a:r>
                      <a:br>
                        <a:rPr lang="ru-RU" sz="1600" dirty="0">
                          <a:effectLst/>
                        </a:rPr>
                      </a:br>
                      <a:r>
                        <a:rPr lang="ru-RU" sz="1600" dirty="0" err="1">
                          <a:effectLst/>
                        </a:rPr>
                        <a:t>ул.Бабушкина</a:t>
                      </a:r>
                      <a:r>
                        <a:rPr lang="ru-RU" sz="1600" dirty="0">
                          <a:effectLst/>
                        </a:rPr>
                        <a:t>, д.31</a:t>
                      </a:r>
                      <a:endParaRPr lang="ru-RU" sz="1600" dirty="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latinLnBrk="0" hangingPunct="1">
                        <a:spcAft>
                          <a:spcPts val="0"/>
                        </a:spcAft>
                      </a:pPr>
                      <a:r>
                        <a:rPr lang="ru-RU" sz="1600" dirty="0">
                          <a:effectLst/>
                        </a:rPr>
                        <a:t>Текущий, </a:t>
                      </a:r>
                      <a:r>
                        <a:rPr lang="ru-RU" sz="1600" dirty="0" smtClean="0">
                          <a:effectLst/>
                        </a:rPr>
                        <a:t>евро, </a:t>
                      </a:r>
                      <a:r>
                        <a:rPr lang="ru-RU" sz="1600" kern="1200" spc="-130" baseline="0" dirty="0" smtClean="0">
                          <a:solidFill>
                            <a:schemeClr val="tx1"/>
                          </a:solidFill>
                          <a:effectLst/>
                          <a:latin typeface="+mn-lt"/>
                          <a:ea typeface="+mn-ea"/>
                          <a:cs typeface="+mn-cs"/>
                        </a:rPr>
                        <a:t>40817978567894561289</a:t>
                      </a:r>
                      <a:endParaRPr lang="ru-RU" sz="1600" kern="1200" spc="-130" baseline="0" dirty="0">
                        <a:solidFill>
                          <a:schemeClr val="tx1"/>
                        </a:solidFill>
                        <a:effectLst/>
                        <a:latin typeface="+mn-lt"/>
                        <a:ea typeface="+mn-ea"/>
                        <a:cs typeface="+mn-cs"/>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22.04.2013</a:t>
                      </a:r>
                      <a:endParaRPr lang="ru-RU" sz="1600" dirty="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24 482,33</a:t>
                      </a:r>
                      <a:endParaRPr lang="ru-RU" sz="1600" dirty="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Не превышает</a:t>
                      </a:r>
                      <a:endParaRPr lang="ru-RU" sz="1600" dirty="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69651431"/>
                  </a:ext>
                </a:extLst>
              </a:tr>
              <a:tr h="1100603">
                <a:tc>
                  <a:txBody>
                    <a:bodyPr/>
                    <a:lstStyle/>
                    <a:p>
                      <a:pPr algn="ctr">
                        <a:spcAft>
                          <a:spcPts val="0"/>
                        </a:spcAft>
                      </a:pPr>
                      <a:r>
                        <a:rPr lang="ru-RU" sz="1600">
                          <a:effectLst/>
                        </a:rPr>
                        <a:t>3</a:t>
                      </a:r>
                      <a:endParaRPr lang="ru-RU" sz="160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600" dirty="0">
                          <a:effectLst/>
                        </a:rPr>
                        <a:t>АО «Райффайзенбанк», Республика Коми, </a:t>
                      </a:r>
                      <a:r>
                        <a:rPr lang="ru-RU" sz="1600" dirty="0" err="1">
                          <a:effectLst/>
                        </a:rPr>
                        <a:t>г.Сыктывкар</a:t>
                      </a:r>
                      <a:r>
                        <a:rPr lang="ru-RU" sz="1600" dirty="0">
                          <a:effectLst/>
                        </a:rPr>
                        <a:t>, </a:t>
                      </a:r>
                      <a:r>
                        <a:rPr lang="ru-RU" sz="1600" dirty="0" err="1">
                          <a:effectLst/>
                        </a:rPr>
                        <a:t>ул.Первомайская</a:t>
                      </a:r>
                      <a:r>
                        <a:rPr lang="ru-RU" sz="1600" dirty="0">
                          <a:effectLst/>
                        </a:rPr>
                        <a:t>, д.62</a:t>
                      </a:r>
                      <a:endParaRPr lang="ru-RU" sz="1600" dirty="0">
                        <a:effectLst/>
                        <a:latin typeface="+mn-lt"/>
                        <a:ea typeface="Times New Roman" panose="02020603050405020304" pitchFamily="18" charset="0"/>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ru-RU" sz="1600" dirty="0" smtClean="0">
                          <a:effectLst/>
                        </a:rPr>
                        <a:t>Депозитный, рубль, </a:t>
                      </a:r>
                      <a:r>
                        <a:rPr lang="ru-RU" sz="1600" kern="1200" spc="-130" baseline="0" dirty="0" smtClean="0">
                          <a:solidFill>
                            <a:schemeClr val="tx1"/>
                          </a:solidFill>
                          <a:effectLst/>
                          <a:latin typeface="+mn-lt"/>
                          <a:ea typeface="+mn-ea"/>
                          <a:cs typeface="+mn-cs"/>
                        </a:rPr>
                        <a:t>42307810007894561257</a:t>
                      </a:r>
                      <a:endParaRPr lang="ru-RU" sz="1600" kern="1200" spc="-130" baseline="0" dirty="0">
                        <a:solidFill>
                          <a:schemeClr val="tx1"/>
                        </a:solidFill>
                        <a:effectLst/>
                        <a:latin typeface="+mn-lt"/>
                        <a:ea typeface="+mn-ea"/>
                        <a:cs typeface="+mn-cs"/>
                      </a:endParaRPr>
                    </a:p>
                  </a:txBody>
                  <a:tcPr marL="17035" marR="170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latinLnBrk="0" hangingPunct="1">
                        <a:lnSpc>
                          <a:spcPct val="115000"/>
                        </a:lnSpc>
                        <a:spcAft>
                          <a:spcPts val="0"/>
                        </a:spcAft>
                      </a:pPr>
                      <a:r>
                        <a:rPr lang="ru-RU" sz="1600" kern="1200" dirty="0">
                          <a:effectLst/>
                        </a:rPr>
                        <a:t>12.03.2008</a:t>
                      </a:r>
                      <a:endParaRPr lang="ru-RU" sz="1600" kern="1200" dirty="0">
                        <a:solidFill>
                          <a:schemeClr val="dk1"/>
                        </a:solidFill>
                        <a:effectLst/>
                        <a:latin typeface="+mn-lt"/>
                        <a:ea typeface="+mn-ea"/>
                        <a:cs typeface="+mn-cs"/>
                      </a:endParaRPr>
                    </a:p>
                  </a:txBody>
                  <a:tcPr marL="39370" marR="39370" marT="64770" marB="64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latinLnBrk="0" hangingPunct="1">
                        <a:lnSpc>
                          <a:spcPct val="115000"/>
                        </a:lnSpc>
                        <a:spcAft>
                          <a:spcPts val="0"/>
                        </a:spcAft>
                      </a:pPr>
                      <a:r>
                        <a:rPr lang="ru-RU" sz="1600" kern="1200" dirty="0">
                          <a:effectLst/>
                        </a:rPr>
                        <a:t>500 000,00</a:t>
                      </a:r>
                      <a:endParaRPr lang="ru-RU" sz="1600" kern="1200" dirty="0">
                        <a:solidFill>
                          <a:schemeClr val="dk1"/>
                        </a:solidFill>
                        <a:effectLst/>
                        <a:latin typeface="+mn-lt"/>
                        <a:ea typeface="+mn-ea"/>
                        <a:cs typeface="+mn-cs"/>
                      </a:endParaRPr>
                    </a:p>
                  </a:txBody>
                  <a:tcPr marL="39370" marR="39370" marT="64770" marB="64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latinLnBrk="0" hangingPunct="1">
                        <a:lnSpc>
                          <a:spcPct val="100000"/>
                        </a:lnSpc>
                        <a:spcAft>
                          <a:spcPts val="0"/>
                        </a:spcAft>
                      </a:pPr>
                      <a:r>
                        <a:rPr lang="ru-RU" sz="1600" kern="1200" dirty="0">
                          <a:effectLst/>
                        </a:rPr>
                        <a:t> </a:t>
                      </a:r>
                      <a:r>
                        <a:rPr lang="ru-RU" sz="1600" kern="1200" dirty="0" smtClean="0">
                          <a:effectLst/>
                        </a:rPr>
                        <a:t>10 000 000 Выписка от 21.01.2017 </a:t>
                      </a:r>
                      <a:br>
                        <a:rPr lang="ru-RU" sz="1600" kern="1200" dirty="0" smtClean="0">
                          <a:effectLst/>
                        </a:rPr>
                      </a:br>
                      <a:r>
                        <a:rPr lang="ru-RU" sz="1600" kern="1200" dirty="0" smtClean="0">
                          <a:effectLst/>
                        </a:rPr>
                        <a:t>№ 123 прилагается </a:t>
                      </a:r>
                      <a:br>
                        <a:rPr lang="ru-RU" sz="1600" kern="1200" dirty="0" smtClean="0">
                          <a:effectLst/>
                        </a:rPr>
                      </a:br>
                      <a:r>
                        <a:rPr lang="ru-RU" sz="1600" kern="1200" dirty="0" smtClean="0">
                          <a:effectLst/>
                        </a:rPr>
                        <a:t>на 20 л.</a:t>
                      </a:r>
                      <a:endParaRPr lang="ru-RU" sz="1600" kern="1200" dirty="0">
                        <a:solidFill>
                          <a:schemeClr val="dk1"/>
                        </a:solidFill>
                        <a:effectLst/>
                        <a:latin typeface="+mn-lt"/>
                        <a:ea typeface="+mn-ea"/>
                        <a:cs typeface="+mn-cs"/>
                      </a:endParaRPr>
                    </a:p>
                  </a:txBody>
                  <a:tcPr marL="39370" marR="39370" marT="64770" marB="64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33899749"/>
                  </a:ext>
                </a:extLst>
              </a:tr>
            </a:tbl>
          </a:graphicData>
        </a:graphic>
      </p:graphicFrame>
      <p:sp>
        <p:nvSpPr>
          <p:cNvPr id="5" name="Прямоугольник 4"/>
          <p:cNvSpPr/>
          <p:nvPr/>
        </p:nvSpPr>
        <p:spPr>
          <a:xfrm>
            <a:off x="395535" y="260648"/>
            <a:ext cx="8352928" cy="707886"/>
          </a:xfrm>
          <a:prstGeom prst="rect">
            <a:avLst/>
          </a:prstGeom>
        </p:spPr>
        <p:txBody>
          <a:bodyPr wrap="square">
            <a:spAutoFit/>
          </a:bodyPr>
          <a:lstStyle/>
          <a:p>
            <a:r>
              <a:rPr lang="ru-RU" sz="2000" b="1" dirty="0"/>
              <a:t>ПРИМЕР ЗАПОЛНЕНИЯ РАЗДЕЛА </a:t>
            </a:r>
            <a:r>
              <a:rPr lang="ru-RU" sz="2000" b="1" dirty="0" smtClean="0"/>
              <a:t>4 </a:t>
            </a:r>
            <a:r>
              <a:rPr lang="ru-RU" sz="2000" b="1" dirty="0"/>
              <a:t>«СВЕДЕНИЯ </a:t>
            </a:r>
            <a:r>
              <a:rPr lang="ru-RU" sz="2000" b="1" dirty="0" smtClean="0"/>
              <a:t>О СЧЕТАХ </a:t>
            </a:r>
            <a:r>
              <a:rPr lang="ru-RU" sz="2000" b="1" dirty="0"/>
              <a:t>В БАНКАХ И ИНЫХ КРЕДИТНЫХ ОРГАНИЗАЦИЯХ </a:t>
            </a:r>
            <a:endParaRPr lang="ru-RU" sz="2000" dirty="0"/>
          </a:p>
        </p:txBody>
      </p:sp>
      <p:sp>
        <p:nvSpPr>
          <p:cNvPr id="2" name="Овал 1"/>
          <p:cNvSpPr/>
          <p:nvPr/>
        </p:nvSpPr>
        <p:spPr>
          <a:xfrm>
            <a:off x="7092280" y="4653137"/>
            <a:ext cx="1512168" cy="160554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1772816"/>
            <a:ext cx="152400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8822" y="1925216"/>
            <a:ext cx="152400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6705" y="2933328"/>
            <a:ext cx="1262221"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39952" y="4509120"/>
            <a:ext cx="864096"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515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548680"/>
            <a:ext cx="8532440" cy="923330"/>
          </a:xfrm>
          <a:prstGeom prst="rect">
            <a:avLst/>
          </a:prstGeom>
        </p:spPr>
        <p:txBody>
          <a:bodyPr wrap="square">
            <a:spAutoFit/>
          </a:bodyPr>
          <a:lstStyle/>
          <a:p>
            <a:r>
              <a:rPr lang="ru-RU" b="1" dirty="0"/>
              <a:t>ПРИМЕР ЗАПОЛНЕНИЯ РАЗДЕЛА </a:t>
            </a:r>
            <a:r>
              <a:rPr lang="ru-RU" b="1" dirty="0" smtClean="0"/>
              <a:t>5 «</a:t>
            </a:r>
            <a:r>
              <a:rPr lang="ru-RU" b="1" dirty="0"/>
              <a:t>СВЕДЕНИЯ О ЦЕННЫХ </a:t>
            </a:r>
            <a:r>
              <a:rPr lang="ru-RU" b="1" dirty="0" smtClean="0"/>
              <a:t>БУМАГАХ» </a:t>
            </a:r>
            <a:br>
              <a:rPr lang="ru-RU" b="1" dirty="0" smtClean="0"/>
            </a:br>
            <a:r>
              <a:rPr lang="ru-RU" altLang="ru-RU" b="1" dirty="0" smtClean="0">
                <a:latin typeface="Arial" panose="020B0604020202020204" pitchFamily="34" charset="0"/>
                <a:ea typeface="Times New Roman" panose="02020603050405020304" pitchFamily="18" charset="0"/>
              </a:rPr>
              <a:t>5.1</a:t>
            </a:r>
            <a:r>
              <a:rPr lang="ru-RU" altLang="ru-RU" b="1" dirty="0">
                <a:latin typeface="Arial" panose="020B0604020202020204" pitchFamily="34" charset="0"/>
                <a:ea typeface="Times New Roman" panose="02020603050405020304" pitchFamily="18" charset="0"/>
              </a:rPr>
              <a:t>. Акции и иное участие в коммерческих организациях и фондах</a:t>
            </a:r>
            <a:endParaRPr lang="ru-RU" altLang="ru-RU" sz="2800" dirty="0">
              <a:latin typeface="Arial" panose="020B0604020202020204" pitchFamily="34" charset="0"/>
            </a:endParaRPr>
          </a:p>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4112138502"/>
              </p:ext>
            </p:extLst>
          </p:nvPr>
        </p:nvGraphicFramePr>
        <p:xfrm>
          <a:off x="539552" y="1148865"/>
          <a:ext cx="8208912" cy="2482003"/>
        </p:xfrm>
        <a:graphic>
          <a:graphicData uri="http://schemas.openxmlformats.org/drawingml/2006/table">
            <a:tbl>
              <a:tblPr>
                <a:tableStyleId>{5940675A-B579-460E-94D1-54222C63F5DA}</a:tableStyleId>
              </a:tblPr>
              <a:tblGrid>
                <a:gridCol w="483930">
                  <a:extLst>
                    <a:ext uri="{9D8B030D-6E8A-4147-A177-3AD203B41FA5}">
                      <a16:colId xmlns:a16="http://schemas.microsoft.com/office/drawing/2014/main" xmlns="" val="3366059320"/>
                    </a:ext>
                  </a:extLst>
                </a:gridCol>
                <a:gridCol w="1614455">
                  <a:extLst>
                    <a:ext uri="{9D8B030D-6E8A-4147-A177-3AD203B41FA5}">
                      <a16:colId xmlns:a16="http://schemas.microsoft.com/office/drawing/2014/main" xmlns="" val="3819076124"/>
                    </a:ext>
                  </a:extLst>
                </a:gridCol>
                <a:gridCol w="1613642">
                  <a:extLst>
                    <a:ext uri="{9D8B030D-6E8A-4147-A177-3AD203B41FA5}">
                      <a16:colId xmlns:a16="http://schemas.microsoft.com/office/drawing/2014/main" xmlns="" val="1821817158"/>
                    </a:ext>
                  </a:extLst>
                </a:gridCol>
                <a:gridCol w="1498962">
                  <a:extLst>
                    <a:ext uri="{9D8B030D-6E8A-4147-A177-3AD203B41FA5}">
                      <a16:colId xmlns:a16="http://schemas.microsoft.com/office/drawing/2014/main" xmlns="" val="1863739859"/>
                    </a:ext>
                  </a:extLst>
                </a:gridCol>
                <a:gridCol w="1528241">
                  <a:extLst>
                    <a:ext uri="{9D8B030D-6E8A-4147-A177-3AD203B41FA5}">
                      <a16:colId xmlns:a16="http://schemas.microsoft.com/office/drawing/2014/main" xmlns="" val="1670970693"/>
                    </a:ext>
                  </a:extLst>
                </a:gridCol>
                <a:gridCol w="1469682">
                  <a:extLst>
                    <a:ext uri="{9D8B030D-6E8A-4147-A177-3AD203B41FA5}">
                      <a16:colId xmlns:a16="http://schemas.microsoft.com/office/drawing/2014/main" xmlns="" val="2696383400"/>
                    </a:ext>
                  </a:extLst>
                </a:gridCol>
              </a:tblGrid>
              <a:tr h="784243">
                <a:tc>
                  <a:txBody>
                    <a:bodyPr/>
                    <a:lstStyle/>
                    <a:p>
                      <a:pPr algn="ctr">
                        <a:lnSpc>
                          <a:spcPct val="90000"/>
                        </a:lnSpc>
                        <a:spcAft>
                          <a:spcPts val="0"/>
                        </a:spcAft>
                      </a:pPr>
                      <a:r>
                        <a:rPr lang="ru-RU" sz="1500" dirty="0">
                          <a:effectLst/>
                        </a:rPr>
                        <a:t>№</a:t>
                      </a:r>
                      <a:br>
                        <a:rPr lang="ru-RU" sz="1500" dirty="0">
                          <a:effectLst/>
                        </a:rPr>
                      </a:br>
                      <a:r>
                        <a:rPr lang="ru-RU" sz="1500" dirty="0">
                          <a:effectLst/>
                        </a:rPr>
                        <a:t>п/п</a:t>
                      </a:r>
                      <a:endParaRPr lang="ru-RU" sz="1500" dirty="0">
                        <a:effectLst/>
                        <a:latin typeface="Times New Roman" panose="02020603050405020304" pitchFamily="18" charset="0"/>
                        <a:ea typeface="Times New Roman" panose="02020603050405020304" pitchFamily="18" charset="0"/>
                      </a:endParaRPr>
                    </a:p>
                  </a:txBody>
                  <a:tcPr marL="17780" marR="17780" marT="0" marB="0"/>
                </a:tc>
                <a:tc>
                  <a:txBody>
                    <a:bodyPr/>
                    <a:lstStyle/>
                    <a:p>
                      <a:pPr algn="ctr">
                        <a:lnSpc>
                          <a:spcPct val="90000"/>
                        </a:lnSpc>
                        <a:spcAft>
                          <a:spcPts val="0"/>
                        </a:spcAft>
                      </a:pPr>
                      <a:r>
                        <a:rPr lang="ru-RU" sz="1500" dirty="0">
                          <a:effectLst/>
                        </a:rPr>
                        <a:t>Наименование и организационно-правовая форма </a:t>
                      </a:r>
                      <a:r>
                        <a:rPr lang="ru-RU" sz="1500" dirty="0" smtClean="0">
                          <a:effectLst/>
                        </a:rPr>
                        <a:t>организации</a:t>
                      </a:r>
                      <a:endParaRPr lang="ru-RU" sz="1500" dirty="0">
                        <a:effectLst/>
                        <a:latin typeface="Times New Roman" panose="02020603050405020304" pitchFamily="18" charset="0"/>
                        <a:ea typeface="Times New Roman" panose="02020603050405020304" pitchFamily="18" charset="0"/>
                      </a:endParaRPr>
                    </a:p>
                  </a:txBody>
                  <a:tcPr marL="17780" marR="17780" marT="0" marB="0"/>
                </a:tc>
                <a:tc>
                  <a:txBody>
                    <a:bodyPr/>
                    <a:lstStyle/>
                    <a:p>
                      <a:pPr algn="ctr">
                        <a:lnSpc>
                          <a:spcPct val="90000"/>
                        </a:lnSpc>
                        <a:spcAft>
                          <a:spcPts val="0"/>
                        </a:spcAft>
                      </a:pPr>
                      <a:r>
                        <a:rPr lang="ru-RU" sz="1500" dirty="0">
                          <a:effectLst/>
                        </a:rPr>
                        <a:t>Местонахождение организации </a:t>
                      </a:r>
                    </a:p>
                    <a:p>
                      <a:pPr algn="ctr">
                        <a:lnSpc>
                          <a:spcPct val="90000"/>
                        </a:lnSpc>
                        <a:spcAft>
                          <a:spcPts val="0"/>
                        </a:spcAft>
                      </a:pPr>
                      <a:r>
                        <a:rPr lang="ru-RU" sz="1500" dirty="0">
                          <a:effectLst/>
                        </a:rPr>
                        <a:t>(адрес)</a:t>
                      </a:r>
                      <a:endParaRPr lang="ru-RU" sz="1500" dirty="0">
                        <a:effectLst/>
                        <a:latin typeface="Times New Roman" panose="02020603050405020304" pitchFamily="18" charset="0"/>
                        <a:ea typeface="Times New Roman" panose="02020603050405020304" pitchFamily="18" charset="0"/>
                      </a:endParaRPr>
                    </a:p>
                  </a:txBody>
                  <a:tcPr marL="17780" marR="17780" marT="0" marB="0"/>
                </a:tc>
                <a:tc>
                  <a:txBody>
                    <a:bodyPr/>
                    <a:lstStyle/>
                    <a:p>
                      <a:pPr algn="ctr">
                        <a:lnSpc>
                          <a:spcPct val="90000"/>
                        </a:lnSpc>
                        <a:spcAft>
                          <a:spcPts val="0"/>
                        </a:spcAft>
                      </a:pPr>
                      <a:r>
                        <a:rPr lang="ru-RU" sz="1500" dirty="0">
                          <a:effectLst/>
                        </a:rPr>
                        <a:t>Уставный </a:t>
                      </a:r>
                      <a:r>
                        <a:rPr lang="ru-RU" sz="1500" dirty="0" smtClean="0">
                          <a:effectLst/>
                        </a:rPr>
                        <a:t>капитал</a:t>
                      </a:r>
                      <a:r>
                        <a:rPr lang="ru-RU" sz="1500" dirty="0">
                          <a:effectLst/>
                        </a:rPr>
                        <a:t/>
                      </a:r>
                      <a:br>
                        <a:rPr lang="ru-RU" sz="1500" dirty="0">
                          <a:effectLst/>
                        </a:rPr>
                      </a:br>
                      <a:r>
                        <a:rPr lang="ru-RU" sz="1500" dirty="0">
                          <a:effectLst/>
                        </a:rPr>
                        <a:t>(руб.)</a:t>
                      </a:r>
                      <a:endParaRPr lang="ru-RU" sz="1500" dirty="0">
                        <a:effectLst/>
                        <a:latin typeface="Times New Roman" panose="02020603050405020304" pitchFamily="18" charset="0"/>
                        <a:ea typeface="Times New Roman" panose="02020603050405020304" pitchFamily="18" charset="0"/>
                      </a:endParaRPr>
                    </a:p>
                  </a:txBody>
                  <a:tcPr marL="17780" marR="17780" marT="0" marB="0"/>
                </a:tc>
                <a:tc>
                  <a:txBody>
                    <a:bodyPr/>
                    <a:lstStyle/>
                    <a:p>
                      <a:pPr algn="ctr">
                        <a:lnSpc>
                          <a:spcPct val="90000"/>
                        </a:lnSpc>
                        <a:spcAft>
                          <a:spcPts val="0"/>
                        </a:spcAft>
                      </a:pPr>
                      <a:r>
                        <a:rPr lang="ru-RU" sz="1500" dirty="0">
                          <a:effectLst/>
                        </a:rPr>
                        <a:t>Доля </a:t>
                      </a:r>
                      <a:r>
                        <a:rPr lang="ru-RU" sz="1500" dirty="0" smtClean="0">
                          <a:effectLst/>
                        </a:rPr>
                        <a:t>участия</a:t>
                      </a:r>
                      <a:endParaRPr lang="ru-RU" sz="1500" dirty="0">
                        <a:effectLst/>
                        <a:latin typeface="Times New Roman" panose="02020603050405020304" pitchFamily="18" charset="0"/>
                        <a:ea typeface="Times New Roman" panose="02020603050405020304" pitchFamily="18" charset="0"/>
                      </a:endParaRPr>
                    </a:p>
                  </a:txBody>
                  <a:tcPr marL="17780" marR="17780" marT="0" marB="0"/>
                </a:tc>
                <a:tc>
                  <a:txBody>
                    <a:bodyPr/>
                    <a:lstStyle/>
                    <a:p>
                      <a:pPr algn="ctr">
                        <a:lnSpc>
                          <a:spcPct val="90000"/>
                        </a:lnSpc>
                        <a:spcAft>
                          <a:spcPts val="0"/>
                        </a:spcAft>
                      </a:pPr>
                      <a:r>
                        <a:rPr lang="ru-RU" sz="1500" dirty="0">
                          <a:effectLst/>
                        </a:rPr>
                        <a:t>Основание </a:t>
                      </a:r>
                      <a:r>
                        <a:rPr lang="ru-RU" sz="1500" dirty="0" smtClean="0">
                          <a:effectLst/>
                        </a:rPr>
                        <a:t>участия</a:t>
                      </a:r>
                      <a:endParaRPr lang="ru-RU" sz="1500" dirty="0">
                        <a:effectLst/>
                        <a:latin typeface="Times New Roman" panose="02020603050405020304" pitchFamily="18" charset="0"/>
                        <a:ea typeface="Times New Roman" panose="02020603050405020304" pitchFamily="18" charset="0"/>
                      </a:endParaRPr>
                    </a:p>
                  </a:txBody>
                  <a:tcPr marL="17780" marR="17780" marT="0" marB="0"/>
                </a:tc>
                <a:extLst>
                  <a:ext uri="{0D108BD9-81ED-4DB2-BD59-A6C34878D82A}">
                    <a16:rowId xmlns:a16="http://schemas.microsoft.com/office/drawing/2014/main" xmlns="" val="3976848559"/>
                  </a:ext>
                </a:extLst>
              </a:tr>
              <a:tr h="186605">
                <a:tc>
                  <a:txBody>
                    <a:bodyPr/>
                    <a:lstStyle/>
                    <a:p>
                      <a:pPr algn="ctr">
                        <a:lnSpc>
                          <a:spcPct val="90000"/>
                        </a:lnSpc>
                        <a:spcAft>
                          <a:spcPts val="0"/>
                        </a:spcAft>
                      </a:pPr>
                      <a:r>
                        <a:rPr lang="ru-RU" sz="1500">
                          <a:effectLst/>
                        </a:rPr>
                        <a:t>1</a:t>
                      </a:r>
                      <a:endParaRPr lang="ru-RU" sz="1500">
                        <a:effectLst/>
                        <a:latin typeface="Times New Roman" panose="02020603050405020304" pitchFamily="18" charset="0"/>
                        <a:ea typeface="Times New Roman" panose="02020603050405020304" pitchFamily="18" charset="0"/>
                      </a:endParaRPr>
                    </a:p>
                  </a:txBody>
                  <a:tcPr marL="17780" marR="17780" marT="0" marB="0"/>
                </a:tc>
                <a:tc>
                  <a:txBody>
                    <a:bodyPr/>
                    <a:lstStyle/>
                    <a:p>
                      <a:pPr algn="ctr">
                        <a:lnSpc>
                          <a:spcPct val="90000"/>
                        </a:lnSpc>
                        <a:spcAft>
                          <a:spcPts val="0"/>
                        </a:spcAft>
                      </a:pPr>
                      <a:r>
                        <a:rPr lang="ru-RU" sz="1500">
                          <a:effectLst/>
                        </a:rPr>
                        <a:t>2</a:t>
                      </a:r>
                      <a:endParaRPr lang="ru-RU" sz="1500">
                        <a:effectLst/>
                        <a:latin typeface="Times New Roman" panose="02020603050405020304" pitchFamily="18" charset="0"/>
                        <a:ea typeface="Times New Roman" panose="02020603050405020304" pitchFamily="18" charset="0"/>
                      </a:endParaRPr>
                    </a:p>
                  </a:txBody>
                  <a:tcPr marL="17780" marR="17780" marT="0" marB="0"/>
                </a:tc>
                <a:tc>
                  <a:txBody>
                    <a:bodyPr/>
                    <a:lstStyle/>
                    <a:p>
                      <a:pPr algn="ctr">
                        <a:lnSpc>
                          <a:spcPct val="90000"/>
                        </a:lnSpc>
                        <a:spcAft>
                          <a:spcPts val="0"/>
                        </a:spcAft>
                      </a:pPr>
                      <a:r>
                        <a:rPr lang="ru-RU" sz="1500" dirty="0">
                          <a:effectLst/>
                        </a:rPr>
                        <a:t>3</a:t>
                      </a:r>
                      <a:endParaRPr lang="ru-RU" sz="1500" dirty="0">
                        <a:effectLst/>
                        <a:latin typeface="Times New Roman" panose="02020603050405020304" pitchFamily="18" charset="0"/>
                        <a:ea typeface="Times New Roman" panose="02020603050405020304" pitchFamily="18" charset="0"/>
                      </a:endParaRPr>
                    </a:p>
                  </a:txBody>
                  <a:tcPr marL="17780" marR="17780" marT="0" marB="0"/>
                </a:tc>
                <a:tc>
                  <a:txBody>
                    <a:bodyPr/>
                    <a:lstStyle/>
                    <a:p>
                      <a:pPr algn="ctr">
                        <a:lnSpc>
                          <a:spcPct val="90000"/>
                        </a:lnSpc>
                        <a:spcAft>
                          <a:spcPts val="0"/>
                        </a:spcAft>
                      </a:pPr>
                      <a:r>
                        <a:rPr lang="ru-RU" sz="1500" dirty="0">
                          <a:effectLst/>
                        </a:rPr>
                        <a:t>4</a:t>
                      </a:r>
                      <a:endParaRPr lang="ru-RU" sz="1500" dirty="0">
                        <a:effectLst/>
                        <a:latin typeface="Times New Roman" panose="02020603050405020304" pitchFamily="18" charset="0"/>
                        <a:ea typeface="Times New Roman" panose="02020603050405020304" pitchFamily="18" charset="0"/>
                      </a:endParaRPr>
                    </a:p>
                  </a:txBody>
                  <a:tcPr marL="17780" marR="17780" marT="0" marB="0"/>
                </a:tc>
                <a:tc>
                  <a:txBody>
                    <a:bodyPr/>
                    <a:lstStyle/>
                    <a:p>
                      <a:pPr algn="ctr">
                        <a:lnSpc>
                          <a:spcPct val="90000"/>
                        </a:lnSpc>
                        <a:spcAft>
                          <a:spcPts val="0"/>
                        </a:spcAft>
                      </a:pPr>
                      <a:r>
                        <a:rPr lang="ru-RU" sz="1500">
                          <a:effectLst/>
                        </a:rPr>
                        <a:t>5</a:t>
                      </a:r>
                      <a:endParaRPr lang="ru-RU" sz="1500">
                        <a:effectLst/>
                        <a:latin typeface="Times New Roman" panose="02020603050405020304" pitchFamily="18" charset="0"/>
                        <a:ea typeface="Times New Roman" panose="02020603050405020304" pitchFamily="18" charset="0"/>
                      </a:endParaRPr>
                    </a:p>
                  </a:txBody>
                  <a:tcPr marL="17780" marR="17780" marT="0" marB="0"/>
                </a:tc>
                <a:tc>
                  <a:txBody>
                    <a:bodyPr/>
                    <a:lstStyle/>
                    <a:p>
                      <a:pPr algn="ctr">
                        <a:lnSpc>
                          <a:spcPct val="90000"/>
                        </a:lnSpc>
                        <a:spcAft>
                          <a:spcPts val="0"/>
                        </a:spcAft>
                      </a:pPr>
                      <a:r>
                        <a:rPr lang="ru-RU" sz="1500">
                          <a:effectLst/>
                        </a:rPr>
                        <a:t>6</a:t>
                      </a:r>
                      <a:endParaRPr lang="ru-RU" sz="1500">
                        <a:effectLst/>
                        <a:latin typeface="Times New Roman" panose="02020603050405020304" pitchFamily="18" charset="0"/>
                        <a:ea typeface="Times New Roman" panose="02020603050405020304" pitchFamily="18" charset="0"/>
                      </a:endParaRPr>
                    </a:p>
                  </a:txBody>
                  <a:tcPr marL="17780" marR="17780" marT="0" marB="0"/>
                </a:tc>
                <a:extLst>
                  <a:ext uri="{0D108BD9-81ED-4DB2-BD59-A6C34878D82A}">
                    <a16:rowId xmlns:a16="http://schemas.microsoft.com/office/drawing/2014/main" xmlns="" val="1146654895"/>
                  </a:ext>
                </a:extLst>
              </a:tr>
              <a:tr h="1453303">
                <a:tc>
                  <a:txBody>
                    <a:bodyPr/>
                    <a:lstStyle/>
                    <a:p>
                      <a:pPr algn="ctr">
                        <a:lnSpc>
                          <a:spcPct val="90000"/>
                        </a:lnSpc>
                        <a:spcAft>
                          <a:spcPts val="0"/>
                        </a:spcAft>
                      </a:pPr>
                      <a:r>
                        <a:rPr lang="ru-RU" sz="1500">
                          <a:effectLst/>
                        </a:rPr>
                        <a:t>1</a:t>
                      </a:r>
                      <a:endParaRPr lang="ru-RU" sz="1500">
                        <a:effectLst/>
                        <a:latin typeface="Times New Roman" panose="02020603050405020304" pitchFamily="18" charset="0"/>
                        <a:ea typeface="Times New Roman" panose="02020603050405020304" pitchFamily="18" charset="0"/>
                      </a:endParaRPr>
                    </a:p>
                  </a:txBody>
                  <a:tcPr marL="17780" marR="17780" marT="0" marB="0"/>
                </a:tc>
                <a:tc>
                  <a:txBody>
                    <a:bodyPr/>
                    <a:lstStyle/>
                    <a:p>
                      <a:pPr algn="ctr">
                        <a:lnSpc>
                          <a:spcPct val="90000"/>
                        </a:lnSpc>
                        <a:spcAft>
                          <a:spcPts val="0"/>
                        </a:spcAft>
                      </a:pPr>
                      <a:r>
                        <a:rPr lang="ru-RU" sz="1500" dirty="0">
                          <a:effectLst/>
                        </a:rPr>
                        <a:t>ОАО «Инвест»</a:t>
                      </a:r>
                      <a:endParaRPr lang="ru-RU" sz="1500" dirty="0">
                        <a:effectLst/>
                        <a:latin typeface="Times New Roman" panose="02020603050405020304" pitchFamily="18" charset="0"/>
                        <a:ea typeface="Times New Roman" panose="02020603050405020304" pitchFamily="18" charset="0"/>
                      </a:endParaRPr>
                    </a:p>
                  </a:txBody>
                  <a:tcPr marL="17780" marR="17780" marT="0" marB="0"/>
                </a:tc>
                <a:tc>
                  <a:txBody>
                    <a:bodyPr/>
                    <a:lstStyle/>
                    <a:p>
                      <a:pPr algn="ctr">
                        <a:lnSpc>
                          <a:spcPct val="90000"/>
                        </a:lnSpc>
                        <a:spcAft>
                          <a:spcPts val="0"/>
                        </a:spcAft>
                      </a:pPr>
                      <a:r>
                        <a:rPr lang="ru-RU" sz="1500" dirty="0">
                          <a:effectLst/>
                        </a:rPr>
                        <a:t>г. Санкт-Петербург, ул. Ленина, 1</a:t>
                      </a:r>
                      <a:endParaRPr lang="ru-RU" sz="1500" dirty="0">
                        <a:effectLst/>
                        <a:latin typeface="Times New Roman" panose="02020603050405020304" pitchFamily="18" charset="0"/>
                        <a:ea typeface="Times New Roman" panose="02020603050405020304" pitchFamily="18" charset="0"/>
                      </a:endParaRPr>
                    </a:p>
                  </a:txBody>
                  <a:tcPr marL="17780" marR="17780" marT="0" marB="0"/>
                </a:tc>
                <a:tc>
                  <a:txBody>
                    <a:bodyPr/>
                    <a:lstStyle/>
                    <a:p>
                      <a:pPr algn="ctr">
                        <a:lnSpc>
                          <a:spcPct val="90000"/>
                        </a:lnSpc>
                        <a:spcAft>
                          <a:spcPts val="0"/>
                        </a:spcAft>
                      </a:pPr>
                      <a:r>
                        <a:rPr lang="ru-RU" sz="1500" dirty="0" smtClean="0">
                          <a:effectLst/>
                        </a:rPr>
                        <a:t>10</a:t>
                      </a:r>
                      <a:r>
                        <a:rPr lang="ru-RU" sz="1500" dirty="0">
                          <a:effectLst/>
                        </a:rPr>
                        <a:t> 000 000,00</a:t>
                      </a:r>
                      <a:endParaRPr lang="ru-RU" sz="1500" dirty="0">
                        <a:effectLst/>
                        <a:latin typeface="Times New Roman" panose="02020603050405020304" pitchFamily="18" charset="0"/>
                        <a:ea typeface="Times New Roman" panose="02020603050405020304" pitchFamily="18" charset="0"/>
                      </a:endParaRPr>
                    </a:p>
                  </a:txBody>
                  <a:tcPr marL="17780" marR="17780" marT="0" marB="0"/>
                </a:tc>
                <a:tc>
                  <a:txBody>
                    <a:bodyPr/>
                    <a:lstStyle/>
                    <a:p>
                      <a:pPr algn="ctr">
                        <a:lnSpc>
                          <a:spcPct val="90000"/>
                        </a:lnSpc>
                        <a:spcAft>
                          <a:spcPts val="0"/>
                        </a:spcAft>
                      </a:pPr>
                      <a:r>
                        <a:rPr lang="ru-RU" sz="1500" dirty="0">
                          <a:effectLst/>
                        </a:rPr>
                        <a:t>1%, 1 000 акций номинальной стоимостью </a:t>
                      </a:r>
                    </a:p>
                    <a:p>
                      <a:pPr algn="ctr">
                        <a:lnSpc>
                          <a:spcPct val="90000"/>
                        </a:lnSpc>
                        <a:spcAft>
                          <a:spcPts val="0"/>
                        </a:spcAft>
                      </a:pPr>
                      <a:r>
                        <a:rPr lang="ru-RU" sz="1500" dirty="0">
                          <a:effectLst/>
                        </a:rPr>
                        <a:t>100,00 руб./шт., </a:t>
                      </a:r>
                    </a:p>
                    <a:p>
                      <a:pPr algn="ctr">
                        <a:lnSpc>
                          <a:spcPct val="90000"/>
                        </a:lnSpc>
                        <a:spcAft>
                          <a:spcPts val="0"/>
                        </a:spcAft>
                      </a:pPr>
                      <a:r>
                        <a:rPr lang="ru-RU" sz="1500" dirty="0">
                          <a:effectLst/>
                        </a:rPr>
                        <a:t>на сумму </a:t>
                      </a:r>
                    </a:p>
                    <a:p>
                      <a:pPr algn="ctr">
                        <a:lnSpc>
                          <a:spcPct val="90000"/>
                        </a:lnSpc>
                        <a:spcAft>
                          <a:spcPts val="0"/>
                        </a:spcAft>
                      </a:pPr>
                      <a:r>
                        <a:rPr lang="ru-RU" sz="1500" dirty="0">
                          <a:effectLst/>
                        </a:rPr>
                        <a:t>100 000,00 руб.</a:t>
                      </a:r>
                      <a:endParaRPr lang="ru-RU" sz="1500" dirty="0">
                        <a:effectLst/>
                        <a:latin typeface="Times New Roman" panose="02020603050405020304" pitchFamily="18" charset="0"/>
                        <a:ea typeface="Times New Roman" panose="02020603050405020304" pitchFamily="18" charset="0"/>
                      </a:endParaRPr>
                    </a:p>
                  </a:txBody>
                  <a:tcPr marL="17780" marR="17780" marT="0" marB="0"/>
                </a:tc>
                <a:tc>
                  <a:txBody>
                    <a:bodyPr/>
                    <a:lstStyle/>
                    <a:p>
                      <a:pPr algn="ctr">
                        <a:lnSpc>
                          <a:spcPct val="90000"/>
                        </a:lnSpc>
                        <a:spcAft>
                          <a:spcPts val="0"/>
                        </a:spcAft>
                      </a:pPr>
                      <a:r>
                        <a:rPr lang="ru-RU" sz="1500" dirty="0">
                          <a:effectLst/>
                        </a:rPr>
                        <a:t>Договор дарения от 12.08.2011г.</a:t>
                      </a:r>
                      <a:endParaRPr lang="ru-RU" sz="1500" dirty="0">
                        <a:effectLst/>
                        <a:latin typeface="Times New Roman" panose="02020603050405020304" pitchFamily="18" charset="0"/>
                        <a:ea typeface="Times New Roman" panose="02020603050405020304" pitchFamily="18" charset="0"/>
                      </a:endParaRPr>
                    </a:p>
                  </a:txBody>
                  <a:tcPr marL="17780" marR="17780" marT="0" marB="0"/>
                </a:tc>
                <a:extLst>
                  <a:ext uri="{0D108BD9-81ED-4DB2-BD59-A6C34878D82A}">
                    <a16:rowId xmlns:a16="http://schemas.microsoft.com/office/drawing/2014/main" xmlns="" val="300495973"/>
                  </a:ext>
                </a:extLst>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val="3595180047"/>
              </p:ext>
            </p:extLst>
          </p:nvPr>
        </p:nvGraphicFramePr>
        <p:xfrm>
          <a:off x="528555" y="4113750"/>
          <a:ext cx="8219909" cy="1141730"/>
        </p:xfrm>
        <a:graphic>
          <a:graphicData uri="http://schemas.openxmlformats.org/drawingml/2006/table">
            <a:tbl>
              <a:tblPr>
                <a:tableStyleId>{2D5ABB26-0587-4C30-8999-92F81FD0307C}</a:tableStyleId>
              </a:tblPr>
              <a:tblGrid>
                <a:gridCol w="477901">
                  <a:extLst>
                    <a:ext uri="{9D8B030D-6E8A-4147-A177-3AD203B41FA5}">
                      <a16:colId xmlns:a16="http://schemas.microsoft.com/office/drawing/2014/main" xmlns="" val="65161547"/>
                    </a:ext>
                  </a:extLst>
                </a:gridCol>
                <a:gridCol w="1480291">
                  <a:extLst>
                    <a:ext uri="{9D8B030D-6E8A-4147-A177-3AD203B41FA5}">
                      <a16:colId xmlns:a16="http://schemas.microsoft.com/office/drawing/2014/main" xmlns="" val="4101504601"/>
                    </a:ext>
                  </a:extLst>
                </a:gridCol>
                <a:gridCol w="1725213">
                  <a:extLst>
                    <a:ext uri="{9D8B030D-6E8A-4147-A177-3AD203B41FA5}">
                      <a16:colId xmlns:a16="http://schemas.microsoft.com/office/drawing/2014/main" xmlns="" val="2146218425"/>
                    </a:ext>
                  </a:extLst>
                </a:gridCol>
                <a:gridCol w="1804031">
                  <a:extLst>
                    <a:ext uri="{9D8B030D-6E8A-4147-A177-3AD203B41FA5}">
                      <a16:colId xmlns:a16="http://schemas.microsoft.com/office/drawing/2014/main" xmlns="" val="2816533996"/>
                    </a:ext>
                  </a:extLst>
                </a:gridCol>
                <a:gridCol w="1167847">
                  <a:extLst>
                    <a:ext uri="{9D8B030D-6E8A-4147-A177-3AD203B41FA5}">
                      <a16:colId xmlns:a16="http://schemas.microsoft.com/office/drawing/2014/main" xmlns="" val="2142501330"/>
                    </a:ext>
                  </a:extLst>
                </a:gridCol>
                <a:gridCol w="1564626">
                  <a:extLst>
                    <a:ext uri="{9D8B030D-6E8A-4147-A177-3AD203B41FA5}">
                      <a16:colId xmlns:a16="http://schemas.microsoft.com/office/drawing/2014/main" xmlns="" val="2302751227"/>
                    </a:ext>
                  </a:extLst>
                </a:gridCol>
              </a:tblGrid>
              <a:tr h="0">
                <a:tc>
                  <a:txBody>
                    <a:bodyPr/>
                    <a:lstStyle/>
                    <a:p>
                      <a:pPr marL="0" algn="ctr" defTabSz="685800" rtl="0" eaLnBrk="1" latinLnBrk="0" hangingPunct="1">
                        <a:lnSpc>
                          <a:spcPct val="90000"/>
                        </a:lnSpc>
                        <a:spcAft>
                          <a:spcPts val="0"/>
                        </a:spcAft>
                      </a:pPr>
                      <a:r>
                        <a:rPr lang="ru-RU" sz="1500" kern="1200" dirty="0">
                          <a:solidFill>
                            <a:schemeClr val="tx1"/>
                          </a:solidFill>
                          <a:effectLst/>
                          <a:latin typeface="+mn-lt"/>
                          <a:ea typeface="+mn-ea"/>
                          <a:cs typeface="+mn-cs"/>
                        </a:rPr>
                        <a:t>№</a:t>
                      </a:r>
                      <a:br>
                        <a:rPr lang="ru-RU" sz="1500" kern="1200" dirty="0">
                          <a:solidFill>
                            <a:schemeClr val="tx1"/>
                          </a:solidFill>
                          <a:effectLst/>
                          <a:latin typeface="+mn-lt"/>
                          <a:ea typeface="+mn-ea"/>
                          <a:cs typeface="+mn-cs"/>
                        </a:rPr>
                      </a:br>
                      <a:r>
                        <a:rPr lang="ru-RU" sz="1500" kern="1200" dirty="0">
                          <a:solidFill>
                            <a:schemeClr val="tx1"/>
                          </a:solidFill>
                          <a:effectLst/>
                          <a:latin typeface="+mn-lt"/>
                          <a:ea typeface="+mn-ea"/>
                          <a:cs typeface="+mn-cs"/>
                        </a:rPr>
                        <a:t>п/п</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685800" rtl="0" eaLnBrk="1" latinLnBrk="0" hangingPunct="1">
                        <a:lnSpc>
                          <a:spcPct val="90000"/>
                        </a:lnSpc>
                        <a:spcAft>
                          <a:spcPts val="0"/>
                        </a:spcAft>
                      </a:pPr>
                      <a:r>
                        <a:rPr lang="ru-RU" sz="1500" kern="1200" dirty="0">
                          <a:solidFill>
                            <a:schemeClr val="tx1"/>
                          </a:solidFill>
                          <a:effectLst/>
                          <a:latin typeface="+mn-lt"/>
                          <a:ea typeface="+mn-ea"/>
                          <a:cs typeface="+mn-cs"/>
                        </a:rPr>
                        <a:t>Вид ценной </a:t>
                      </a:r>
                      <a:r>
                        <a:rPr lang="ru-RU" sz="1500" kern="1200" dirty="0" smtClean="0">
                          <a:solidFill>
                            <a:schemeClr val="tx1"/>
                          </a:solidFill>
                          <a:effectLst/>
                          <a:latin typeface="+mn-lt"/>
                          <a:ea typeface="+mn-ea"/>
                          <a:cs typeface="+mn-cs"/>
                        </a:rPr>
                        <a:t>бумаги</a:t>
                      </a:r>
                      <a:endParaRPr lang="ru-RU" sz="1500" kern="1200" dirty="0">
                        <a:solidFill>
                          <a:schemeClr val="tx1"/>
                        </a:solidFill>
                        <a:effectLst/>
                        <a:latin typeface="+mn-lt"/>
                        <a:ea typeface="+mn-ea"/>
                        <a:cs typeface="+mn-cs"/>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685800" rtl="0" eaLnBrk="1" latinLnBrk="0" hangingPunct="1">
                        <a:lnSpc>
                          <a:spcPct val="90000"/>
                        </a:lnSpc>
                        <a:spcAft>
                          <a:spcPts val="0"/>
                        </a:spcAft>
                      </a:pPr>
                      <a:r>
                        <a:rPr lang="ru-RU" sz="1500" kern="1200" dirty="0">
                          <a:solidFill>
                            <a:schemeClr val="tx1"/>
                          </a:solidFill>
                          <a:effectLst/>
                          <a:latin typeface="+mn-lt"/>
                          <a:ea typeface="+mn-ea"/>
                          <a:cs typeface="+mn-cs"/>
                        </a:rPr>
                        <a:t>Лицо, выпустившее ценную бумагу</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685800" rtl="0" eaLnBrk="1" latinLnBrk="0" hangingPunct="1">
                        <a:lnSpc>
                          <a:spcPct val="90000"/>
                        </a:lnSpc>
                        <a:spcAft>
                          <a:spcPts val="0"/>
                        </a:spcAft>
                      </a:pPr>
                      <a:r>
                        <a:rPr lang="ru-RU" sz="1500" kern="1200" dirty="0">
                          <a:solidFill>
                            <a:schemeClr val="tx1"/>
                          </a:solidFill>
                          <a:effectLst/>
                          <a:latin typeface="+mn-lt"/>
                          <a:ea typeface="+mn-ea"/>
                          <a:cs typeface="+mn-cs"/>
                        </a:rPr>
                        <a:t>Номинальная величина </a:t>
                      </a:r>
                      <a:r>
                        <a:rPr lang="ru-RU" sz="1500" kern="1200" dirty="0" smtClean="0">
                          <a:solidFill>
                            <a:schemeClr val="tx1"/>
                          </a:solidFill>
                          <a:effectLst/>
                          <a:latin typeface="+mn-lt"/>
                          <a:ea typeface="+mn-ea"/>
                          <a:cs typeface="+mn-cs"/>
                        </a:rPr>
                        <a:t>обязательства (</a:t>
                      </a:r>
                      <a:r>
                        <a:rPr lang="ru-RU" sz="1500" kern="1200" dirty="0">
                          <a:solidFill>
                            <a:schemeClr val="tx1"/>
                          </a:solidFill>
                          <a:effectLst/>
                          <a:latin typeface="+mn-lt"/>
                          <a:ea typeface="+mn-ea"/>
                          <a:cs typeface="+mn-cs"/>
                        </a:rPr>
                        <a:t>руб.)</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685800" rtl="0" eaLnBrk="1" latinLnBrk="0" hangingPunct="1">
                        <a:lnSpc>
                          <a:spcPct val="90000"/>
                        </a:lnSpc>
                        <a:spcAft>
                          <a:spcPts val="0"/>
                        </a:spcAft>
                      </a:pPr>
                      <a:r>
                        <a:rPr lang="ru-RU" sz="1500" kern="1200" dirty="0">
                          <a:solidFill>
                            <a:schemeClr val="tx1"/>
                          </a:solidFill>
                          <a:effectLst/>
                          <a:latin typeface="+mn-lt"/>
                          <a:ea typeface="+mn-ea"/>
                          <a:cs typeface="+mn-cs"/>
                        </a:rPr>
                        <a:t>Общее количество</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685800" rtl="0" eaLnBrk="1" latinLnBrk="0" hangingPunct="1">
                        <a:lnSpc>
                          <a:spcPct val="90000"/>
                        </a:lnSpc>
                        <a:spcAft>
                          <a:spcPts val="0"/>
                        </a:spcAft>
                      </a:pPr>
                      <a:r>
                        <a:rPr lang="ru-RU" sz="1500" kern="1200" dirty="0">
                          <a:solidFill>
                            <a:schemeClr val="tx1"/>
                          </a:solidFill>
                          <a:effectLst/>
                          <a:latin typeface="+mn-lt"/>
                          <a:ea typeface="+mn-ea"/>
                          <a:cs typeface="+mn-cs"/>
                        </a:rPr>
                        <a:t>Общая </a:t>
                      </a:r>
                      <a:r>
                        <a:rPr lang="ru-RU" sz="1500" kern="1200" dirty="0" smtClean="0">
                          <a:solidFill>
                            <a:schemeClr val="tx1"/>
                          </a:solidFill>
                          <a:effectLst/>
                          <a:latin typeface="+mn-lt"/>
                          <a:ea typeface="+mn-ea"/>
                          <a:cs typeface="+mn-cs"/>
                        </a:rPr>
                        <a:t>стоимость</a:t>
                      </a:r>
                      <a:r>
                        <a:rPr lang="ru-RU" sz="1500" kern="1200" dirty="0">
                          <a:solidFill>
                            <a:schemeClr val="tx1"/>
                          </a:solidFill>
                          <a:effectLst/>
                          <a:latin typeface="+mn-lt"/>
                          <a:ea typeface="+mn-ea"/>
                          <a:cs typeface="+mn-cs"/>
                        </a:rPr>
                        <a:t/>
                      </a:r>
                      <a:br>
                        <a:rPr lang="ru-RU" sz="1500" kern="1200" dirty="0">
                          <a:solidFill>
                            <a:schemeClr val="tx1"/>
                          </a:solidFill>
                          <a:effectLst/>
                          <a:latin typeface="+mn-lt"/>
                          <a:ea typeface="+mn-ea"/>
                          <a:cs typeface="+mn-cs"/>
                        </a:rPr>
                      </a:br>
                      <a:r>
                        <a:rPr lang="ru-RU" sz="1500" kern="1200" dirty="0">
                          <a:solidFill>
                            <a:schemeClr val="tx1"/>
                          </a:solidFill>
                          <a:effectLst/>
                          <a:latin typeface="+mn-lt"/>
                          <a:ea typeface="+mn-ea"/>
                          <a:cs typeface="+mn-cs"/>
                        </a:rPr>
                        <a:t>(руб.)</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52935955"/>
                  </a:ext>
                </a:extLst>
              </a:tr>
              <a:tr h="0">
                <a:tc>
                  <a:txBody>
                    <a:bodyPr/>
                    <a:lstStyle/>
                    <a:p>
                      <a:pPr marL="0" algn="ctr" defTabSz="685800" rtl="0" eaLnBrk="1" latinLnBrk="0" hangingPunct="1">
                        <a:lnSpc>
                          <a:spcPct val="90000"/>
                        </a:lnSpc>
                        <a:spcAft>
                          <a:spcPts val="0"/>
                        </a:spcAft>
                      </a:pPr>
                      <a:r>
                        <a:rPr lang="ru-RU" sz="1500" kern="1200">
                          <a:solidFill>
                            <a:schemeClr val="tx1"/>
                          </a:solidFill>
                          <a:effectLst/>
                          <a:latin typeface="+mn-lt"/>
                          <a:ea typeface="+mn-ea"/>
                          <a:cs typeface="+mn-cs"/>
                        </a:rPr>
                        <a:t>1</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685800" rtl="0" eaLnBrk="1" latinLnBrk="0" hangingPunct="1">
                        <a:lnSpc>
                          <a:spcPct val="90000"/>
                        </a:lnSpc>
                        <a:spcAft>
                          <a:spcPts val="0"/>
                        </a:spcAft>
                      </a:pPr>
                      <a:r>
                        <a:rPr lang="ru-RU" sz="1500" kern="1200">
                          <a:solidFill>
                            <a:schemeClr val="tx1"/>
                          </a:solidFill>
                          <a:effectLst/>
                          <a:latin typeface="+mn-lt"/>
                          <a:ea typeface="+mn-ea"/>
                          <a:cs typeface="+mn-cs"/>
                        </a:rPr>
                        <a:t>2</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685800" rtl="0" eaLnBrk="1" latinLnBrk="0" hangingPunct="1">
                        <a:lnSpc>
                          <a:spcPct val="90000"/>
                        </a:lnSpc>
                        <a:spcAft>
                          <a:spcPts val="0"/>
                        </a:spcAft>
                      </a:pPr>
                      <a:r>
                        <a:rPr lang="ru-RU" sz="1500" kern="1200" dirty="0">
                          <a:solidFill>
                            <a:schemeClr val="tx1"/>
                          </a:solidFill>
                          <a:effectLst/>
                          <a:latin typeface="+mn-lt"/>
                          <a:ea typeface="+mn-ea"/>
                          <a:cs typeface="+mn-cs"/>
                        </a:rPr>
                        <a:t>3</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685800" rtl="0" eaLnBrk="1" latinLnBrk="0" hangingPunct="1">
                        <a:lnSpc>
                          <a:spcPct val="90000"/>
                        </a:lnSpc>
                        <a:spcAft>
                          <a:spcPts val="0"/>
                        </a:spcAft>
                      </a:pPr>
                      <a:r>
                        <a:rPr lang="ru-RU" sz="1500" kern="1200" dirty="0">
                          <a:solidFill>
                            <a:schemeClr val="tx1"/>
                          </a:solidFill>
                          <a:effectLst/>
                          <a:latin typeface="+mn-lt"/>
                          <a:ea typeface="+mn-ea"/>
                          <a:cs typeface="+mn-cs"/>
                        </a:rPr>
                        <a:t>4</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685800" rtl="0" eaLnBrk="1" latinLnBrk="0" hangingPunct="1">
                        <a:lnSpc>
                          <a:spcPct val="90000"/>
                        </a:lnSpc>
                        <a:spcAft>
                          <a:spcPts val="0"/>
                        </a:spcAft>
                      </a:pPr>
                      <a:r>
                        <a:rPr lang="ru-RU" sz="1500" kern="1200">
                          <a:solidFill>
                            <a:schemeClr val="tx1"/>
                          </a:solidFill>
                          <a:effectLst/>
                          <a:latin typeface="+mn-lt"/>
                          <a:ea typeface="+mn-ea"/>
                          <a:cs typeface="+mn-cs"/>
                        </a:rPr>
                        <a:t>5</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685800" rtl="0" eaLnBrk="1" latinLnBrk="0" hangingPunct="1">
                        <a:lnSpc>
                          <a:spcPct val="90000"/>
                        </a:lnSpc>
                        <a:spcAft>
                          <a:spcPts val="0"/>
                        </a:spcAft>
                      </a:pPr>
                      <a:r>
                        <a:rPr lang="ru-RU" sz="1500" kern="1200" dirty="0">
                          <a:solidFill>
                            <a:schemeClr val="tx1"/>
                          </a:solidFill>
                          <a:effectLst/>
                          <a:latin typeface="+mn-lt"/>
                          <a:ea typeface="+mn-ea"/>
                          <a:cs typeface="+mn-cs"/>
                        </a:rPr>
                        <a:t>6</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67670450"/>
                  </a:ext>
                </a:extLst>
              </a:tr>
              <a:tr h="318770">
                <a:tc>
                  <a:txBody>
                    <a:bodyPr/>
                    <a:lstStyle/>
                    <a:p>
                      <a:pPr marL="0" algn="ctr" defTabSz="685800" rtl="0" eaLnBrk="1" latinLnBrk="0" hangingPunct="1">
                        <a:lnSpc>
                          <a:spcPct val="90000"/>
                        </a:lnSpc>
                        <a:spcAft>
                          <a:spcPts val="0"/>
                        </a:spcAft>
                      </a:pPr>
                      <a:r>
                        <a:rPr lang="ru-RU" sz="1500" kern="1200">
                          <a:solidFill>
                            <a:schemeClr val="tx1"/>
                          </a:solidFill>
                          <a:effectLst/>
                          <a:latin typeface="+mn-lt"/>
                          <a:ea typeface="+mn-ea"/>
                          <a:cs typeface="+mn-cs"/>
                        </a:rPr>
                        <a:t>1</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685800" rtl="0" eaLnBrk="1" latinLnBrk="0" hangingPunct="1">
                        <a:lnSpc>
                          <a:spcPct val="90000"/>
                        </a:lnSpc>
                        <a:spcAft>
                          <a:spcPts val="0"/>
                        </a:spcAft>
                      </a:pPr>
                      <a:r>
                        <a:rPr lang="ru-RU" sz="1500" kern="1200">
                          <a:solidFill>
                            <a:schemeClr val="tx1"/>
                          </a:solidFill>
                          <a:effectLst/>
                          <a:latin typeface="+mn-lt"/>
                          <a:ea typeface="+mn-ea"/>
                          <a:cs typeface="+mn-cs"/>
                        </a:rPr>
                        <a:t>нет</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685800" rtl="0" eaLnBrk="1" latinLnBrk="0" hangingPunct="1">
                        <a:lnSpc>
                          <a:spcPct val="90000"/>
                        </a:lnSpc>
                        <a:spcAft>
                          <a:spcPts val="0"/>
                        </a:spcAft>
                      </a:pPr>
                      <a:r>
                        <a:rPr lang="ru-RU" sz="1500" kern="1200" dirty="0">
                          <a:solidFill>
                            <a:schemeClr val="tx1"/>
                          </a:solidFill>
                          <a:effectLst/>
                          <a:latin typeface="+mn-lt"/>
                          <a:ea typeface="+mn-ea"/>
                          <a:cs typeface="+mn-cs"/>
                        </a:rPr>
                        <a:t> </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685800" rtl="0" eaLnBrk="1" latinLnBrk="0" hangingPunct="1">
                        <a:lnSpc>
                          <a:spcPct val="90000"/>
                        </a:lnSpc>
                        <a:spcAft>
                          <a:spcPts val="0"/>
                        </a:spcAft>
                      </a:pPr>
                      <a:r>
                        <a:rPr lang="ru-RU" sz="1500" kern="1200" dirty="0">
                          <a:solidFill>
                            <a:schemeClr val="tx1"/>
                          </a:solidFill>
                          <a:effectLst/>
                          <a:latin typeface="+mn-lt"/>
                          <a:ea typeface="+mn-ea"/>
                          <a:cs typeface="+mn-cs"/>
                        </a:rPr>
                        <a:t> </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685800" rtl="0" eaLnBrk="1" latinLnBrk="0" hangingPunct="1">
                        <a:lnSpc>
                          <a:spcPct val="90000"/>
                        </a:lnSpc>
                        <a:spcAft>
                          <a:spcPts val="0"/>
                        </a:spcAft>
                      </a:pPr>
                      <a:r>
                        <a:rPr lang="ru-RU" sz="1500" kern="1200" dirty="0">
                          <a:solidFill>
                            <a:schemeClr val="tx1"/>
                          </a:solidFill>
                          <a:effectLst/>
                          <a:latin typeface="+mn-lt"/>
                          <a:ea typeface="+mn-ea"/>
                          <a:cs typeface="+mn-cs"/>
                        </a:rPr>
                        <a:t> </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685800" rtl="0" eaLnBrk="1" latinLnBrk="0" hangingPunct="1">
                        <a:lnSpc>
                          <a:spcPct val="90000"/>
                        </a:lnSpc>
                        <a:spcAft>
                          <a:spcPts val="0"/>
                        </a:spcAft>
                      </a:pPr>
                      <a:r>
                        <a:rPr lang="ru-RU" sz="1500" kern="1200" dirty="0">
                          <a:solidFill>
                            <a:schemeClr val="tx1"/>
                          </a:solidFill>
                          <a:effectLst/>
                          <a:latin typeface="+mn-lt"/>
                          <a:ea typeface="+mn-ea"/>
                          <a:cs typeface="+mn-cs"/>
                        </a:rPr>
                        <a:t> </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691790537"/>
                  </a:ext>
                </a:extLst>
              </a:tr>
            </a:tbl>
          </a:graphicData>
        </a:graphic>
      </p:graphicFrame>
      <p:sp>
        <p:nvSpPr>
          <p:cNvPr id="6" name="Прямоугольник 5"/>
          <p:cNvSpPr/>
          <p:nvPr/>
        </p:nvSpPr>
        <p:spPr>
          <a:xfrm>
            <a:off x="528556" y="3744418"/>
            <a:ext cx="8495621" cy="369332"/>
          </a:xfrm>
          <a:prstGeom prst="rect">
            <a:avLst/>
          </a:prstGeom>
        </p:spPr>
        <p:txBody>
          <a:bodyPr wrap="square">
            <a:spAutoFit/>
          </a:bodyPr>
          <a:lstStyle/>
          <a:p>
            <a:r>
              <a:rPr lang="ru-RU" altLang="ru-RU" b="1" dirty="0" smtClean="0">
                <a:latin typeface="Arial" panose="020B0604020202020204" pitchFamily="34" charset="0"/>
                <a:ea typeface="Times New Roman" panose="02020603050405020304" pitchFamily="18" charset="0"/>
              </a:rPr>
              <a:t>5.2. Иные ценные бумаги</a:t>
            </a:r>
            <a:endParaRPr lang="ru-RU" altLang="ru-RU" sz="2800" dirty="0">
              <a:latin typeface="Arial" panose="020B0604020202020204" pitchFamily="34" charset="0"/>
            </a:endParaRPr>
          </a:p>
        </p:txBody>
      </p:sp>
      <p:sp>
        <p:nvSpPr>
          <p:cNvPr id="7" name="Прямоугольник 6"/>
          <p:cNvSpPr/>
          <p:nvPr/>
        </p:nvSpPr>
        <p:spPr>
          <a:xfrm>
            <a:off x="539552" y="5465258"/>
            <a:ext cx="8363925" cy="923330"/>
          </a:xfrm>
          <a:prstGeom prst="rect">
            <a:avLst/>
          </a:prstGeom>
        </p:spPr>
        <p:txBody>
          <a:bodyPr wrap="square">
            <a:spAutoFit/>
          </a:bodyPr>
          <a:lstStyle/>
          <a:p>
            <a:pPr algn="just">
              <a:spcAft>
                <a:spcPts val="0"/>
              </a:spcAft>
            </a:pPr>
            <a:r>
              <a:rPr lang="ru-RU" b="1" dirty="0">
                <a:latin typeface="+mj-lt"/>
                <a:ea typeface="Times New Roman" panose="02020603050405020304" pitchFamily="18" charset="0"/>
                <a:cs typeface="Arial" pitchFamily="34" charset="0"/>
              </a:rPr>
              <a:t>Итого по разделу 5</a:t>
            </a:r>
            <a:r>
              <a:rPr lang="ru-RU" dirty="0">
                <a:latin typeface="+mj-lt"/>
                <a:ea typeface="Times New Roman" panose="02020603050405020304" pitchFamily="18" charset="0"/>
                <a:cs typeface="Arial" pitchFamily="34" charset="0"/>
              </a:rPr>
              <a:t> “Сведения о ценных бумагах” суммарная декларированная стоимость ценных бумаг, включая доли участия в коммерческих организациях (руб.),  </a:t>
            </a:r>
            <a:r>
              <a:rPr lang="ru-RU" b="1" u="sng" dirty="0">
                <a:latin typeface="+mj-lt"/>
                <a:ea typeface="Times New Roman" panose="02020603050405020304" pitchFamily="18" charset="0"/>
                <a:cs typeface="Arial" pitchFamily="34" charset="0"/>
              </a:rPr>
              <a:t>100 000,00</a:t>
            </a:r>
            <a:endParaRPr lang="ru-RU" dirty="0">
              <a:latin typeface="+mj-lt"/>
              <a:ea typeface="Times New Roman" panose="02020603050405020304" pitchFamily="18" charset="0"/>
              <a:cs typeface="Arial" pitchFamily="34" charset="0"/>
            </a:endParaRPr>
          </a:p>
        </p:txBody>
      </p:sp>
      <p:sp>
        <p:nvSpPr>
          <p:cNvPr id="8" name="Овал 7"/>
          <p:cNvSpPr/>
          <p:nvPr/>
        </p:nvSpPr>
        <p:spPr>
          <a:xfrm>
            <a:off x="3635896" y="5517232"/>
            <a:ext cx="2520280" cy="11521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945" y="2996952"/>
            <a:ext cx="1944216"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4503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040542"/>
            <a:ext cx="8177426" cy="369332"/>
          </a:xfrm>
          <a:prstGeom prst="rect">
            <a:avLst/>
          </a:prstGeom>
        </p:spPr>
        <p:txBody>
          <a:bodyPr wrap="square">
            <a:spAutoFit/>
          </a:bodyPr>
          <a:lstStyle/>
          <a:p>
            <a:pPr lvl="0" eaLnBrk="0" fontAlgn="base" hangingPunct="0">
              <a:spcBef>
                <a:spcPct val="0"/>
              </a:spcBef>
              <a:spcAft>
                <a:spcPct val="0"/>
              </a:spcAft>
            </a:pPr>
            <a:r>
              <a:rPr lang="ru-RU" altLang="ru-RU" b="1" dirty="0">
                <a:latin typeface="Arial" panose="020B0604020202020204" pitchFamily="34" charset="0"/>
                <a:ea typeface="Times New Roman" panose="02020603050405020304" pitchFamily="18" charset="0"/>
              </a:rPr>
              <a:t>6.1. Объекты недвижимого имущества</a:t>
            </a:r>
            <a:r>
              <a:rPr lang="ru-RU" altLang="ru-RU" b="1" dirty="0" smtClean="0">
                <a:latin typeface="Arial" panose="020B0604020202020204" pitchFamily="34" charset="0"/>
                <a:ea typeface="Times New Roman" panose="02020603050405020304" pitchFamily="18" charset="0"/>
              </a:rPr>
              <a:t>, находящиеся </a:t>
            </a:r>
            <a:r>
              <a:rPr lang="ru-RU" altLang="ru-RU" b="1" dirty="0">
                <a:latin typeface="Arial" panose="020B0604020202020204" pitchFamily="34" charset="0"/>
                <a:ea typeface="Times New Roman" panose="02020603050405020304" pitchFamily="18" charset="0"/>
              </a:rPr>
              <a:t>в </a:t>
            </a:r>
            <a:r>
              <a:rPr lang="ru-RU" altLang="ru-RU" b="1" dirty="0" smtClean="0">
                <a:latin typeface="Arial" panose="020B0604020202020204" pitchFamily="34" charset="0"/>
                <a:ea typeface="Times New Roman" panose="02020603050405020304" pitchFamily="18" charset="0"/>
              </a:rPr>
              <a:t>пользовании</a:t>
            </a:r>
            <a:endParaRPr lang="ru-RU" altLang="ru-RU" sz="2800" dirty="0">
              <a:latin typeface="Arial" panose="020B0604020202020204" pitchFamily="34" charset="0"/>
            </a:endParaRPr>
          </a:p>
        </p:txBody>
      </p:sp>
      <p:sp>
        <p:nvSpPr>
          <p:cNvPr id="5" name="Прямоугольник 4"/>
          <p:cNvSpPr/>
          <p:nvPr/>
        </p:nvSpPr>
        <p:spPr>
          <a:xfrm>
            <a:off x="395536" y="332656"/>
            <a:ext cx="8568952" cy="707886"/>
          </a:xfrm>
          <a:prstGeom prst="rect">
            <a:avLst/>
          </a:prstGeom>
        </p:spPr>
        <p:txBody>
          <a:bodyPr wrap="square">
            <a:spAutoFit/>
          </a:bodyPr>
          <a:lstStyle/>
          <a:p>
            <a:r>
              <a:rPr lang="ru-RU" sz="2000" b="1" dirty="0"/>
              <a:t>ПРИМЕР ЗАПОЛНЕНИЯ РАЗДЕЛА </a:t>
            </a:r>
            <a:r>
              <a:rPr lang="ru-RU" sz="2000" b="1" dirty="0" smtClean="0"/>
              <a:t>6 </a:t>
            </a:r>
            <a:br>
              <a:rPr lang="ru-RU" sz="2000" b="1" dirty="0" smtClean="0"/>
            </a:br>
            <a:r>
              <a:rPr lang="ru-RU" sz="2000" b="1" dirty="0" smtClean="0"/>
              <a:t>«</a:t>
            </a:r>
            <a:r>
              <a:rPr lang="ru-RU" sz="2000" b="1" dirty="0"/>
              <a:t>СВЕДЕНИЯ ОБ </a:t>
            </a:r>
            <a:r>
              <a:rPr lang="ru-RU" sz="2000" b="1" dirty="0" smtClean="0"/>
              <a:t>ОБЯЗАТЕЛЬСТВАХ ИМУЩЕСТВЕННОГО ХАРАКТЕРА» </a:t>
            </a:r>
            <a:endParaRPr lang="ru-RU" sz="2000" dirty="0"/>
          </a:p>
        </p:txBody>
      </p:sp>
      <p:graphicFrame>
        <p:nvGraphicFramePr>
          <p:cNvPr id="7" name="Таблица 6"/>
          <p:cNvGraphicFramePr>
            <a:graphicFrameLocks noGrp="1"/>
          </p:cNvGraphicFramePr>
          <p:nvPr>
            <p:extLst>
              <p:ext uri="{D42A27DB-BD31-4B8C-83A1-F6EECF244321}">
                <p14:modId xmlns:p14="http://schemas.microsoft.com/office/powerpoint/2010/main" val="1380094370"/>
              </p:ext>
            </p:extLst>
          </p:nvPr>
        </p:nvGraphicFramePr>
        <p:xfrm>
          <a:off x="395534" y="1628800"/>
          <a:ext cx="8352929" cy="3383488"/>
        </p:xfrm>
        <a:graphic>
          <a:graphicData uri="http://schemas.openxmlformats.org/drawingml/2006/table">
            <a:tbl>
              <a:tblPr>
                <a:tableStyleId>{793D81CF-94F2-401A-BA57-92F5A7B2D0C5}</a:tableStyleId>
              </a:tblPr>
              <a:tblGrid>
                <a:gridCol w="375728">
                  <a:extLst>
                    <a:ext uri="{9D8B030D-6E8A-4147-A177-3AD203B41FA5}">
                      <a16:colId xmlns:a16="http://schemas.microsoft.com/office/drawing/2014/main" xmlns="" val="2581839888"/>
                    </a:ext>
                  </a:extLst>
                </a:gridCol>
                <a:gridCol w="1290223">
                  <a:extLst>
                    <a:ext uri="{9D8B030D-6E8A-4147-A177-3AD203B41FA5}">
                      <a16:colId xmlns:a16="http://schemas.microsoft.com/office/drawing/2014/main" xmlns="" val="3873593335"/>
                    </a:ext>
                  </a:extLst>
                </a:gridCol>
                <a:gridCol w="1574411">
                  <a:extLst>
                    <a:ext uri="{9D8B030D-6E8A-4147-A177-3AD203B41FA5}">
                      <a16:colId xmlns:a16="http://schemas.microsoft.com/office/drawing/2014/main" xmlns="" val="3495148437"/>
                    </a:ext>
                  </a:extLst>
                </a:gridCol>
                <a:gridCol w="1939563">
                  <a:extLst>
                    <a:ext uri="{9D8B030D-6E8A-4147-A177-3AD203B41FA5}">
                      <a16:colId xmlns:a16="http://schemas.microsoft.com/office/drawing/2014/main" xmlns="" val="1842034435"/>
                    </a:ext>
                  </a:extLst>
                </a:gridCol>
                <a:gridCol w="2229545">
                  <a:extLst>
                    <a:ext uri="{9D8B030D-6E8A-4147-A177-3AD203B41FA5}">
                      <a16:colId xmlns:a16="http://schemas.microsoft.com/office/drawing/2014/main" xmlns="" val="2128197241"/>
                    </a:ext>
                  </a:extLst>
                </a:gridCol>
                <a:gridCol w="943459">
                  <a:extLst>
                    <a:ext uri="{9D8B030D-6E8A-4147-A177-3AD203B41FA5}">
                      <a16:colId xmlns:a16="http://schemas.microsoft.com/office/drawing/2014/main" xmlns="" val="2272778330"/>
                    </a:ext>
                  </a:extLst>
                </a:gridCol>
              </a:tblGrid>
              <a:tr h="648072">
                <a:tc>
                  <a:txBody>
                    <a:bodyPr/>
                    <a:lstStyle/>
                    <a:p>
                      <a:pPr algn="ctr">
                        <a:lnSpc>
                          <a:spcPct val="115000"/>
                        </a:lnSpc>
                        <a:spcAft>
                          <a:spcPts val="0"/>
                        </a:spcAft>
                      </a:pPr>
                      <a:r>
                        <a:rPr lang="ru-RU" sz="1800" dirty="0">
                          <a:effectLst/>
                        </a:rPr>
                        <a:t>№</a:t>
                      </a:r>
                      <a:br>
                        <a:rPr lang="ru-RU" sz="1800" dirty="0">
                          <a:effectLst/>
                        </a:rPr>
                      </a:br>
                      <a:r>
                        <a:rPr lang="ru-RU" sz="1800" dirty="0">
                          <a:effectLst/>
                        </a:rPr>
                        <a:t>п/п</a:t>
                      </a:r>
                      <a:endParaRPr lang="ru-RU" sz="18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800" dirty="0">
                          <a:effectLst/>
                        </a:rPr>
                        <a:t>Вид </a:t>
                      </a:r>
                      <a:r>
                        <a:rPr lang="ru-RU" sz="1800" dirty="0" smtClean="0">
                          <a:effectLst/>
                        </a:rPr>
                        <a:t>имущества</a:t>
                      </a:r>
                      <a:endParaRPr lang="ru-RU" sz="18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800" dirty="0">
                          <a:effectLst/>
                        </a:rPr>
                        <a:t>Вид и сроки </a:t>
                      </a:r>
                      <a:r>
                        <a:rPr lang="ru-RU" sz="1800" dirty="0" smtClean="0">
                          <a:effectLst/>
                        </a:rPr>
                        <a:t>пользо­вания</a:t>
                      </a:r>
                      <a:endParaRPr lang="ru-RU" sz="18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800" dirty="0">
                          <a:effectLst/>
                        </a:rPr>
                        <a:t>Основание </a:t>
                      </a:r>
                      <a:r>
                        <a:rPr lang="ru-RU" sz="1800" dirty="0" smtClean="0">
                          <a:effectLst/>
                        </a:rPr>
                        <a:t>пользования</a:t>
                      </a:r>
                      <a:endParaRPr lang="ru-RU" sz="18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800">
                          <a:effectLst/>
                        </a:rPr>
                        <a:t>Местонахождение (адрес)</a:t>
                      </a:r>
                      <a:endParaRPr lang="ru-RU" sz="18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800">
                          <a:effectLst/>
                        </a:rPr>
                        <a:t>Площадь</a:t>
                      </a:r>
                      <a:br>
                        <a:rPr lang="ru-RU" sz="1800">
                          <a:effectLst/>
                        </a:rPr>
                      </a:br>
                      <a:r>
                        <a:rPr lang="ru-RU" sz="1800">
                          <a:effectLst/>
                        </a:rPr>
                        <a:t>(кв. м)</a:t>
                      </a:r>
                      <a:endParaRPr lang="ru-RU" sz="18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26152281"/>
                  </a:ext>
                </a:extLst>
              </a:tr>
              <a:tr h="369742">
                <a:tc>
                  <a:txBody>
                    <a:bodyPr/>
                    <a:lstStyle/>
                    <a:p>
                      <a:pPr algn="ctr">
                        <a:lnSpc>
                          <a:spcPct val="115000"/>
                        </a:lnSpc>
                        <a:spcAft>
                          <a:spcPts val="0"/>
                        </a:spcAft>
                      </a:pPr>
                      <a:r>
                        <a:rPr lang="ru-RU" sz="1800">
                          <a:effectLst/>
                        </a:rPr>
                        <a:t>1</a:t>
                      </a:r>
                      <a:endParaRPr lang="ru-RU" sz="18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800">
                          <a:effectLst/>
                        </a:rPr>
                        <a:t>2</a:t>
                      </a:r>
                      <a:endParaRPr lang="ru-RU" sz="18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800" dirty="0">
                          <a:effectLst/>
                        </a:rPr>
                        <a:t>3</a:t>
                      </a:r>
                      <a:endParaRPr lang="ru-RU" sz="18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800" dirty="0">
                          <a:effectLst/>
                        </a:rPr>
                        <a:t>4</a:t>
                      </a:r>
                      <a:endParaRPr lang="ru-RU" sz="18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800" dirty="0">
                          <a:effectLst/>
                        </a:rPr>
                        <a:t>5</a:t>
                      </a:r>
                      <a:endParaRPr lang="ru-RU" sz="18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800">
                          <a:effectLst/>
                        </a:rPr>
                        <a:t>6</a:t>
                      </a:r>
                      <a:endParaRPr lang="ru-RU" sz="18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87949998"/>
                  </a:ext>
                </a:extLst>
              </a:tr>
              <a:tr h="2365674">
                <a:tc>
                  <a:txBody>
                    <a:bodyPr/>
                    <a:lstStyle/>
                    <a:p>
                      <a:pPr algn="ctr">
                        <a:lnSpc>
                          <a:spcPct val="115000"/>
                        </a:lnSpc>
                        <a:spcAft>
                          <a:spcPts val="0"/>
                        </a:spcAft>
                      </a:pPr>
                      <a:r>
                        <a:rPr lang="ru-RU" sz="1800">
                          <a:effectLst/>
                        </a:rPr>
                        <a:t>1</a:t>
                      </a:r>
                      <a:endParaRPr lang="ru-RU" sz="18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800">
                          <a:effectLst/>
                        </a:rPr>
                        <a:t>Квартира</a:t>
                      </a:r>
                      <a:endParaRPr lang="ru-RU" sz="18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800" dirty="0">
                          <a:effectLst/>
                        </a:rPr>
                        <a:t>Безвозмездное пользование, бессрочное</a:t>
                      </a:r>
                      <a:endParaRPr lang="ru-RU" sz="18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800" dirty="0">
                          <a:effectLst/>
                        </a:rPr>
                        <a:t>Фактическое предоставление </a:t>
                      </a:r>
                      <a:r>
                        <a:rPr lang="ru-RU" sz="1800" dirty="0" smtClean="0">
                          <a:effectLst/>
                        </a:rPr>
                        <a:t>Петров П.И. (дедушка)</a:t>
                      </a:r>
                      <a:endParaRPr lang="ru-RU" sz="18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800" dirty="0">
                          <a:effectLst/>
                        </a:rPr>
                        <a:t>Республика Коми, </a:t>
                      </a:r>
                      <a:r>
                        <a:rPr lang="ru-RU" sz="1800" dirty="0" err="1">
                          <a:effectLst/>
                        </a:rPr>
                        <a:t>г.Сыктывкар</a:t>
                      </a:r>
                      <a:r>
                        <a:rPr lang="ru-RU" sz="1800" dirty="0">
                          <a:effectLst/>
                        </a:rPr>
                        <a:t>, </a:t>
                      </a:r>
                      <a:r>
                        <a:rPr lang="ru-RU" sz="1800" dirty="0" err="1" smtClean="0">
                          <a:effectLst/>
                        </a:rPr>
                        <a:t>г.Ухта</a:t>
                      </a:r>
                      <a:r>
                        <a:rPr lang="ru-RU" sz="1800" dirty="0" smtClean="0">
                          <a:effectLst/>
                        </a:rPr>
                        <a:t>, проспект Ленина, д.1, кв.1</a:t>
                      </a:r>
                      <a:endParaRPr lang="ru-RU" sz="18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800" dirty="0">
                          <a:effectLst/>
                        </a:rPr>
                        <a:t>67,7</a:t>
                      </a:r>
                      <a:endParaRPr lang="ru-RU" sz="18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00206620"/>
                  </a:ext>
                </a:extLst>
              </a:tr>
            </a:tbl>
          </a:graphicData>
        </a:graphic>
      </p:graphicFrame>
    </p:spTree>
    <p:extLst>
      <p:ext uri="{BB962C8B-B14F-4D97-AF65-F5344CB8AC3E}">
        <p14:creationId xmlns:p14="http://schemas.microsoft.com/office/powerpoint/2010/main" val="1136993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637701711"/>
              </p:ext>
            </p:extLst>
          </p:nvPr>
        </p:nvGraphicFramePr>
        <p:xfrm>
          <a:off x="467544" y="1484785"/>
          <a:ext cx="8208912" cy="4055889"/>
        </p:xfrm>
        <a:graphic>
          <a:graphicData uri="http://schemas.openxmlformats.org/drawingml/2006/table">
            <a:tbl>
              <a:tblPr>
                <a:tableStyleId>{793D81CF-94F2-401A-BA57-92F5A7B2D0C5}</a:tableStyleId>
              </a:tblPr>
              <a:tblGrid>
                <a:gridCol w="484218">
                  <a:extLst>
                    <a:ext uri="{9D8B030D-6E8A-4147-A177-3AD203B41FA5}">
                      <a16:colId xmlns:a16="http://schemas.microsoft.com/office/drawing/2014/main" xmlns="" val="523639308"/>
                    </a:ext>
                  </a:extLst>
                </a:gridCol>
                <a:gridCol w="1615415">
                  <a:extLst>
                    <a:ext uri="{9D8B030D-6E8A-4147-A177-3AD203B41FA5}">
                      <a16:colId xmlns:a16="http://schemas.microsoft.com/office/drawing/2014/main" xmlns="" val="1526620563"/>
                    </a:ext>
                  </a:extLst>
                </a:gridCol>
                <a:gridCol w="1730163">
                  <a:extLst>
                    <a:ext uri="{9D8B030D-6E8A-4147-A177-3AD203B41FA5}">
                      <a16:colId xmlns:a16="http://schemas.microsoft.com/office/drawing/2014/main" xmlns="" val="3692564334"/>
                    </a:ext>
                  </a:extLst>
                </a:gridCol>
                <a:gridCol w="1499853">
                  <a:extLst>
                    <a:ext uri="{9D8B030D-6E8A-4147-A177-3AD203B41FA5}">
                      <a16:colId xmlns:a16="http://schemas.microsoft.com/office/drawing/2014/main" xmlns="" val="1000738061"/>
                    </a:ext>
                  </a:extLst>
                </a:gridCol>
                <a:gridCol w="1499853">
                  <a:extLst>
                    <a:ext uri="{9D8B030D-6E8A-4147-A177-3AD203B41FA5}">
                      <a16:colId xmlns:a16="http://schemas.microsoft.com/office/drawing/2014/main" xmlns="" val="1687172775"/>
                    </a:ext>
                  </a:extLst>
                </a:gridCol>
                <a:gridCol w="1379410">
                  <a:extLst>
                    <a:ext uri="{9D8B030D-6E8A-4147-A177-3AD203B41FA5}">
                      <a16:colId xmlns:a16="http://schemas.microsoft.com/office/drawing/2014/main" xmlns="" val="2683491773"/>
                    </a:ext>
                  </a:extLst>
                </a:gridCol>
              </a:tblGrid>
              <a:tr h="1656183">
                <a:tc>
                  <a:txBody>
                    <a:bodyPr/>
                    <a:lstStyle/>
                    <a:p>
                      <a:pPr algn="ctr">
                        <a:lnSpc>
                          <a:spcPct val="100000"/>
                        </a:lnSpc>
                        <a:spcAft>
                          <a:spcPts val="0"/>
                        </a:spcAft>
                      </a:pPr>
                      <a:r>
                        <a:rPr lang="ru-RU" sz="1500" dirty="0">
                          <a:effectLst/>
                        </a:rPr>
                        <a:t>№</a:t>
                      </a:r>
                      <a:br>
                        <a:rPr lang="ru-RU" sz="1500" dirty="0">
                          <a:effectLst/>
                        </a:rPr>
                      </a:br>
                      <a:r>
                        <a:rPr lang="ru-RU" sz="1500" dirty="0">
                          <a:effectLst/>
                        </a:rPr>
                        <a:t>п/п</a:t>
                      </a:r>
                      <a:endParaRPr lang="ru-RU" sz="15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ru-RU" sz="1500" dirty="0">
                          <a:effectLst/>
                        </a:rPr>
                        <a:t>Содержание </a:t>
                      </a:r>
                      <a:r>
                        <a:rPr lang="ru-RU" sz="1500" dirty="0" smtClean="0">
                          <a:effectLst/>
                        </a:rPr>
                        <a:t>обязательства</a:t>
                      </a:r>
                      <a:endParaRPr lang="ru-RU" sz="15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ru-RU" sz="1500" dirty="0">
                          <a:effectLst/>
                        </a:rPr>
                        <a:t>Кредитор (должник</a:t>
                      </a:r>
                      <a:r>
                        <a:rPr lang="ru-RU" sz="1500" dirty="0" smtClean="0">
                          <a:effectLst/>
                        </a:rPr>
                        <a:t>)</a:t>
                      </a:r>
                      <a:endParaRPr lang="ru-RU" sz="15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ru-RU" sz="1500" dirty="0">
                          <a:effectLst/>
                        </a:rPr>
                        <a:t>Основание </a:t>
                      </a:r>
                      <a:r>
                        <a:rPr lang="ru-RU" sz="1500" dirty="0" smtClean="0">
                          <a:effectLst/>
                        </a:rPr>
                        <a:t>возникновения</a:t>
                      </a:r>
                      <a:endParaRPr lang="ru-RU" sz="15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ru-RU" sz="1500" dirty="0">
                          <a:effectLst/>
                        </a:rPr>
                        <a:t>Сумма обязательства/размер обязательства по состоянию на отчетную дату </a:t>
                      </a:r>
                      <a:r>
                        <a:rPr lang="ru-RU" sz="1500" dirty="0" smtClean="0">
                          <a:effectLst/>
                        </a:rPr>
                        <a:t> </a:t>
                      </a:r>
                      <a:r>
                        <a:rPr lang="ru-RU" sz="1500" dirty="0">
                          <a:effectLst/>
                        </a:rPr>
                        <a:t>(руб.)</a:t>
                      </a:r>
                      <a:endParaRPr lang="ru-RU" sz="15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ru-RU" sz="1500" dirty="0">
                          <a:effectLst/>
                        </a:rPr>
                        <a:t>Условия </a:t>
                      </a:r>
                      <a:r>
                        <a:rPr lang="ru-RU" sz="1500" dirty="0" smtClean="0">
                          <a:effectLst/>
                        </a:rPr>
                        <a:t>обязатель­ства</a:t>
                      </a:r>
                      <a:endParaRPr lang="ru-RU" sz="15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3239322"/>
                  </a:ext>
                </a:extLst>
              </a:tr>
              <a:tr h="342306">
                <a:tc>
                  <a:txBody>
                    <a:bodyPr/>
                    <a:lstStyle/>
                    <a:p>
                      <a:pPr algn="ctr">
                        <a:lnSpc>
                          <a:spcPct val="100000"/>
                        </a:lnSpc>
                        <a:spcAft>
                          <a:spcPts val="0"/>
                        </a:spcAft>
                      </a:pPr>
                      <a:r>
                        <a:rPr lang="ru-RU" sz="1500">
                          <a:effectLst/>
                        </a:rPr>
                        <a:t>1</a:t>
                      </a:r>
                      <a:endParaRPr lang="ru-RU" sz="15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ru-RU" sz="1500">
                          <a:effectLst/>
                        </a:rPr>
                        <a:t>2</a:t>
                      </a:r>
                      <a:endParaRPr lang="ru-RU" sz="15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ru-RU" sz="1500" dirty="0">
                          <a:effectLst/>
                        </a:rPr>
                        <a:t>3</a:t>
                      </a:r>
                      <a:endParaRPr lang="ru-RU" sz="15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ru-RU" sz="1500">
                          <a:effectLst/>
                        </a:rPr>
                        <a:t>4</a:t>
                      </a:r>
                      <a:endParaRPr lang="ru-RU" sz="15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ru-RU" sz="1500">
                          <a:effectLst/>
                        </a:rPr>
                        <a:t>5</a:t>
                      </a:r>
                      <a:endParaRPr lang="ru-RU" sz="15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ru-RU" sz="1500">
                          <a:effectLst/>
                        </a:rPr>
                        <a:t>6</a:t>
                      </a:r>
                      <a:endParaRPr lang="ru-RU" sz="15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59962289"/>
                  </a:ext>
                </a:extLst>
              </a:tr>
              <a:tr h="1803747">
                <a:tc>
                  <a:txBody>
                    <a:bodyPr/>
                    <a:lstStyle/>
                    <a:p>
                      <a:pPr algn="ctr">
                        <a:lnSpc>
                          <a:spcPct val="100000"/>
                        </a:lnSpc>
                        <a:spcAft>
                          <a:spcPts val="0"/>
                        </a:spcAft>
                      </a:pPr>
                      <a:r>
                        <a:rPr lang="ru-RU" sz="1500">
                          <a:effectLst/>
                        </a:rPr>
                        <a:t>1</a:t>
                      </a:r>
                      <a:endParaRPr lang="ru-RU" sz="150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ru-RU" sz="1500" dirty="0">
                          <a:effectLst/>
                        </a:rPr>
                        <a:t>Кредит</a:t>
                      </a:r>
                    </a:p>
                    <a:p>
                      <a:pPr algn="ctr">
                        <a:lnSpc>
                          <a:spcPct val="100000"/>
                        </a:lnSpc>
                        <a:spcAft>
                          <a:spcPts val="0"/>
                        </a:spcAft>
                      </a:pPr>
                      <a:r>
                        <a:rPr lang="ru-RU" sz="1500" dirty="0">
                          <a:effectLst/>
                        </a:rPr>
                        <a:t>(</a:t>
                      </a:r>
                      <a:r>
                        <a:rPr lang="ru-RU" sz="1500" dirty="0" err="1">
                          <a:effectLst/>
                        </a:rPr>
                        <a:t>созаемщик</a:t>
                      </a:r>
                      <a:r>
                        <a:rPr lang="ru-RU" sz="1500" dirty="0">
                          <a:effectLst/>
                        </a:rPr>
                        <a:t> супруг </a:t>
                      </a:r>
                    </a:p>
                    <a:p>
                      <a:pPr algn="ctr">
                        <a:lnSpc>
                          <a:spcPct val="100000"/>
                        </a:lnSpc>
                        <a:spcAft>
                          <a:spcPts val="0"/>
                        </a:spcAft>
                      </a:pPr>
                      <a:r>
                        <a:rPr lang="ru-RU" sz="1500" dirty="0" smtClean="0">
                          <a:effectLst/>
                        </a:rPr>
                        <a:t>Петров </a:t>
                      </a:r>
                      <a:r>
                        <a:rPr lang="ru-RU" sz="1500" dirty="0">
                          <a:effectLst/>
                        </a:rPr>
                        <a:t>П.И.)</a:t>
                      </a:r>
                      <a:endParaRPr lang="ru-RU" sz="15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ru-RU" sz="1500" dirty="0">
                          <a:effectLst/>
                        </a:rPr>
                        <a:t>Кредитор: ВТБ24 (ПАО), 167000, Республика Коми, г. Сыктывкар, ул. Ленина, д.47а</a:t>
                      </a:r>
                      <a:endParaRPr lang="ru-RU" sz="15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ru-RU" sz="1500" dirty="0">
                          <a:effectLst/>
                        </a:rPr>
                        <a:t>Договор от 05.02.2015 </a:t>
                      </a:r>
                      <a:r>
                        <a:rPr lang="ru-RU" sz="1500" dirty="0" smtClean="0">
                          <a:effectLst/>
                        </a:rPr>
                        <a:t>г.</a:t>
                      </a:r>
                      <a:br>
                        <a:rPr lang="ru-RU" sz="1500" dirty="0" smtClean="0">
                          <a:effectLst/>
                        </a:rPr>
                      </a:br>
                      <a:r>
                        <a:rPr lang="ru-RU" sz="1500" dirty="0" smtClean="0">
                          <a:effectLst/>
                        </a:rPr>
                        <a:t>№ </a:t>
                      </a:r>
                      <a:r>
                        <a:rPr lang="ru-RU" sz="1500" dirty="0">
                          <a:effectLst/>
                        </a:rPr>
                        <a:t>524/0600-00256</a:t>
                      </a:r>
                      <a:endParaRPr lang="ru-RU" sz="15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ru-RU" sz="1500" dirty="0">
                          <a:effectLst/>
                        </a:rPr>
                        <a:t>1 500 000,00 / </a:t>
                      </a:r>
                    </a:p>
                    <a:p>
                      <a:pPr algn="ctr">
                        <a:lnSpc>
                          <a:spcPct val="100000"/>
                        </a:lnSpc>
                        <a:spcAft>
                          <a:spcPts val="0"/>
                        </a:spcAft>
                      </a:pPr>
                      <a:r>
                        <a:rPr lang="ru-RU" sz="1500" dirty="0">
                          <a:effectLst/>
                        </a:rPr>
                        <a:t>1 150 000,00</a:t>
                      </a:r>
                      <a:endParaRPr lang="ru-RU" sz="15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ru-RU" sz="1500" dirty="0">
                          <a:effectLst/>
                        </a:rPr>
                        <a:t>19</a:t>
                      </a:r>
                      <a:r>
                        <a:rPr lang="ru-RU" sz="1500" dirty="0" smtClean="0">
                          <a:effectLst/>
                        </a:rPr>
                        <a:t>%, залог однокомнатная</a:t>
                      </a:r>
                      <a:r>
                        <a:rPr lang="ru-RU" sz="1500" baseline="0" dirty="0" smtClean="0">
                          <a:effectLst/>
                        </a:rPr>
                        <a:t> квартира, находящаяся по адресу 167311, Республика Коми, </a:t>
                      </a:r>
                      <a:r>
                        <a:rPr lang="ru-RU" sz="1500" baseline="0" dirty="0" err="1" smtClean="0">
                          <a:effectLst/>
                        </a:rPr>
                        <a:t>г.Ухта</a:t>
                      </a:r>
                      <a:r>
                        <a:rPr lang="ru-RU" sz="1500" baseline="0" dirty="0" smtClean="0">
                          <a:effectLst/>
                        </a:rPr>
                        <a:t>, </a:t>
                      </a:r>
                      <a:r>
                        <a:rPr lang="ru-RU" sz="1500" baseline="0" dirty="0" err="1" smtClean="0">
                          <a:effectLst/>
                        </a:rPr>
                        <a:t>пр.Ленина</a:t>
                      </a:r>
                      <a:r>
                        <a:rPr lang="ru-RU" sz="1500" baseline="0" dirty="0" smtClean="0">
                          <a:effectLst/>
                        </a:rPr>
                        <a:t>, </a:t>
                      </a:r>
                      <a:br>
                        <a:rPr lang="ru-RU" sz="1500" baseline="0" dirty="0" smtClean="0">
                          <a:effectLst/>
                        </a:rPr>
                      </a:br>
                      <a:r>
                        <a:rPr lang="ru-RU" sz="1500" baseline="0" dirty="0" smtClean="0">
                          <a:effectLst/>
                        </a:rPr>
                        <a:t>д 1, кв.1</a:t>
                      </a:r>
                      <a:endParaRPr lang="ru-RU" sz="1500" dirty="0">
                        <a:effectLst/>
                        <a:latin typeface="Times New Roman" panose="02020603050405020304" pitchFamily="18" charset="0"/>
                        <a:ea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653157637"/>
                  </a:ext>
                </a:extLst>
              </a:tr>
            </a:tbl>
          </a:graphicData>
        </a:graphic>
      </p:graphicFrame>
      <p:sp>
        <p:nvSpPr>
          <p:cNvPr id="3" name="Rectangle 1"/>
          <p:cNvSpPr>
            <a:spLocks noChangeArrowheads="1"/>
          </p:cNvSpPr>
          <p:nvPr/>
        </p:nvSpPr>
        <p:spPr bwMode="auto">
          <a:xfrm>
            <a:off x="403115" y="1040542"/>
            <a:ext cx="54634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smtClean="0">
                <a:ln>
                  <a:noFill/>
                </a:ln>
                <a:solidFill>
                  <a:schemeClr val="tx1"/>
                </a:solidFill>
                <a:effectLst/>
                <a:ea typeface="Times New Roman" panose="02020603050405020304" pitchFamily="18" charset="0"/>
              </a:rPr>
              <a:t>6.2. Срочные обязательства финансового характера</a:t>
            </a:r>
            <a:endParaRPr kumimoji="0" lang="ru-RU" altLang="ru-RU" b="0" i="0" u="none" strike="noStrike" cap="none" normalizeH="0" baseline="0" dirty="0" smtClean="0">
              <a:ln>
                <a:noFill/>
              </a:ln>
              <a:solidFill>
                <a:schemeClr val="tx1"/>
              </a:solidFill>
              <a:effectLst/>
            </a:endParaRPr>
          </a:p>
        </p:txBody>
      </p:sp>
      <p:sp>
        <p:nvSpPr>
          <p:cNvPr id="4" name="Прямоугольник 3"/>
          <p:cNvSpPr/>
          <p:nvPr/>
        </p:nvSpPr>
        <p:spPr>
          <a:xfrm>
            <a:off x="395536" y="332656"/>
            <a:ext cx="8568952" cy="707886"/>
          </a:xfrm>
          <a:prstGeom prst="rect">
            <a:avLst/>
          </a:prstGeom>
        </p:spPr>
        <p:txBody>
          <a:bodyPr wrap="square">
            <a:spAutoFit/>
          </a:bodyPr>
          <a:lstStyle/>
          <a:p>
            <a:r>
              <a:rPr lang="ru-RU" sz="2000" b="1" dirty="0"/>
              <a:t>ПРИМЕР ЗАПОЛНЕНИЯ РАЗДЕЛА </a:t>
            </a:r>
            <a:r>
              <a:rPr lang="ru-RU" sz="2000" b="1" dirty="0" smtClean="0"/>
              <a:t>6 </a:t>
            </a:r>
            <a:br>
              <a:rPr lang="ru-RU" sz="2000" b="1" dirty="0" smtClean="0"/>
            </a:br>
            <a:r>
              <a:rPr lang="ru-RU" sz="2000" b="1" dirty="0" smtClean="0"/>
              <a:t>«</a:t>
            </a:r>
            <a:r>
              <a:rPr lang="ru-RU" sz="2000" b="1" dirty="0"/>
              <a:t>СВЕДЕНИЯ ОБ </a:t>
            </a:r>
            <a:r>
              <a:rPr lang="ru-RU" sz="2000" b="1" dirty="0" smtClean="0"/>
              <a:t>ОБЯЗАТЕЛЬСТВАХ ИМУЩЕСТВЕННОГО ХАРАКТЕРА» </a:t>
            </a:r>
            <a:endParaRPr lang="ru-RU" sz="2000" dirty="0"/>
          </a:p>
        </p:txBody>
      </p:sp>
      <p:sp>
        <p:nvSpPr>
          <p:cNvPr id="5" name="Овал 4"/>
          <p:cNvSpPr/>
          <p:nvPr/>
        </p:nvSpPr>
        <p:spPr>
          <a:xfrm>
            <a:off x="6767736" y="3356992"/>
            <a:ext cx="2376264" cy="230425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614715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7"/>
            <a:ext cx="8407846" cy="975642"/>
          </a:xfrm>
        </p:spPr>
        <p:txBody>
          <a:bodyPr>
            <a:normAutofit/>
          </a:bodyPr>
          <a:lstStyle/>
          <a:p>
            <a:pPr algn="ctr"/>
            <a:r>
              <a:rPr lang="ru-RU" sz="2700" b="1" dirty="0">
                <a:latin typeface="+mn-lt"/>
                <a:ea typeface="+mn-ea"/>
                <a:cs typeface="+mn-cs"/>
              </a:rPr>
              <a:t>Контактные </a:t>
            </a:r>
            <a:r>
              <a:rPr lang="ru-RU" sz="2700" b="1" dirty="0" smtClean="0">
                <a:latin typeface="+mn-lt"/>
                <a:ea typeface="+mn-ea"/>
                <a:cs typeface="+mn-cs"/>
              </a:rPr>
              <a:t>данные лиц, консультирующих </a:t>
            </a:r>
            <a:br>
              <a:rPr lang="ru-RU" sz="2700" b="1" dirty="0" smtClean="0">
                <a:latin typeface="+mn-lt"/>
                <a:ea typeface="+mn-ea"/>
                <a:cs typeface="+mn-cs"/>
              </a:rPr>
            </a:br>
            <a:r>
              <a:rPr lang="ru-RU" sz="2700" b="1" dirty="0" smtClean="0">
                <a:latin typeface="+mn-lt"/>
                <a:ea typeface="+mn-ea"/>
                <a:cs typeface="+mn-cs"/>
              </a:rPr>
              <a:t>по вопросам заполнения СПРАВОК </a:t>
            </a:r>
            <a:endParaRPr lang="ru-RU" sz="2700" b="1" dirty="0">
              <a:latin typeface="+mn-lt"/>
              <a:ea typeface="+mn-ea"/>
              <a:cs typeface="+mn-cs"/>
            </a:endParaRPr>
          </a:p>
        </p:txBody>
      </p:sp>
      <p:sp>
        <p:nvSpPr>
          <p:cNvPr id="3" name="Объект 2"/>
          <p:cNvSpPr>
            <a:spLocks noGrp="1"/>
          </p:cNvSpPr>
          <p:nvPr>
            <p:ph idx="1"/>
          </p:nvPr>
        </p:nvSpPr>
        <p:spPr>
          <a:xfrm>
            <a:off x="628650" y="1556792"/>
            <a:ext cx="7886700" cy="5040560"/>
          </a:xfrm>
        </p:spPr>
        <p:txBody>
          <a:bodyPr>
            <a:normAutofit lnSpcReduction="10000"/>
          </a:bodyPr>
          <a:lstStyle/>
          <a:p>
            <a:pPr marL="0" indent="0">
              <a:buNone/>
            </a:pPr>
            <a:r>
              <a:rPr lang="ru-RU" b="1" dirty="0" smtClean="0"/>
              <a:t>Администрация Главы Республики Коми</a:t>
            </a:r>
          </a:p>
          <a:p>
            <a:pPr marL="0" indent="0">
              <a:buNone/>
            </a:pPr>
            <a:r>
              <a:rPr lang="ru-RU" b="1" dirty="0" smtClean="0"/>
              <a:t>Управление государственной гражданской службы </a:t>
            </a:r>
          </a:p>
          <a:p>
            <a:pPr marL="0" indent="0">
              <a:buNone/>
            </a:pPr>
            <a:r>
              <a:rPr lang="ru-RU" b="1" dirty="0" smtClean="0"/>
              <a:t>отдел по противодействию коррупции</a:t>
            </a:r>
          </a:p>
          <a:p>
            <a:pPr marL="0" indent="0">
              <a:buNone/>
            </a:pPr>
            <a:endParaRPr lang="ru-RU" sz="500" b="1" dirty="0" smtClean="0"/>
          </a:p>
          <a:p>
            <a:pPr marL="0" indent="0">
              <a:buNone/>
            </a:pPr>
            <a:r>
              <a:rPr lang="ru-RU" b="1" dirty="0" smtClean="0"/>
              <a:t>начальник отдела – </a:t>
            </a:r>
            <a:r>
              <a:rPr lang="ru-RU" b="1" smtClean="0"/>
              <a:t>Христина Йордановна </a:t>
            </a:r>
            <a:r>
              <a:rPr lang="ru-RU" b="1" dirty="0" smtClean="0"/>
              <a:t>Петкова</a:t>
            </a:r>
          </a:p>
          <a:p>
            <a:pPr marL="0" indent="0">
              <a:buNone/>
            </a:pPr>
            <a:r>
              <a:rPr lang="ru-RU" b="1" dirty="0"/>
              <a:t>тел. 8(8212) </a:t>
            </a:r>
            <a:r>
              <a:rPr lang="ru-RU" b="1" dirty="0" smtClean="0"/>
              <a:t>285-260</a:t>
            </a:r>
            <a:endParaRPr lang="ru-RU" b="1" dirty="0"/>
          </a:p>
          <a:p>
            <a:pPr marL="0" indent="0">
              <a:buNone/>
            </a:pPr>
            <a:r>
              <a:rPr lang="en-US" b="1" dirty="0" smtClean="0">
                <a:hlinkClick r:id="rId3"/>
              </a:rPr>
              <a:t>h.i.petkova@adm.rkomi.ru</a:t>
            </a:r>
            <a:endParaRPr lang="ru-RU" b="1" dirty="0" smtClean="0"/>
          </a:p>
          <a:p>
            <a:pPr marL="0" indent="0">
              <a:buNone/>
            </a:pPr>
            <a:endParaRPr lang="ru-RU" sz="500" b="1" dirty="0" smtClean="0"/>
          </a:p>
          <a:p>
            <a:pPr marL="0" indent="0">
              <a:buNone/>
            </a:pPr>
            <a:r>
              <a:rPr lang="ru-RU" b="1" dirty="0" smtClean="0"/>
              <a:t>главный специалист-эксперт – Светлана Анваровна Обухова </a:t>
            </a:r>
          </a:p>
          <a:p>
            <a:pPr marL="0" indent="0">
              <a:buNone/>
            </a:pPr>
            <a:r>
              <a:rPr lang="ru-RU" b="1" dirty="0"/>
              <a:t>тел. 8(8212) </a:t>
            </a:r>
            <a:r>
              <a:rPr lang="ru-RU" b="1" dirty="0" smtClean="0"/>
              <a:t>285-323</a:t>
            </a:r>
            <a:endParaRPr lang="ru-RU" b="1" dirty="0"/>
          </a:p>
          <a:p>
            <a:pPr marL="0" indent="0">
              <a:buNone/>
            </a:pPr>
            <a:r>
              <a:rPr lang="ru-RU" b="1" dirty="0" smtClean="0"/>
              <a:t>е</a:t>
            </a:r>
            <a:r>
              <a:rPr lang="en-US" b="1" dirty="0" smtClean="0"/>
              <a:t>-mail</a:t>
            </a:r>
            <a:r>
              <a:rPr lang="ru-RU" b="1" dirty="0" smtClean="0"/>
              <a:t>: </a:t>
            </a:r>
            <a:r>
              <a:rPr lang="en-US" b="1" dirty="0" smtClean="0">
                <a:hlinkClick r:id="rId4"/>
              </a:rPr>
              <a:t>s.a.obuhova@adm.rkomi.ru</a:t>
            </a:r>
            <a:r>
              <a:rPr lang="ru-RU" b="1" dirty="0" smtClean="0"/>
              <a:t> </a:t>
            </a:r>
          </a:p>
          <a:p>
            <a:pPr marL="0" indent="0">
              <a:buNone/>
            </a:pPr>
            <a:endParaRPr lang="ru-RU" sz="500" b="1" dirty="0"/>
          </a:p>
          <a:p>
            <a:pPr marL="0" indent="0">
              <a:buNone/>
            </a:pPr>
            <a:r>
              <a:rPr lang="ru-RU" b="1" dirty="0" smtClean="0"/>
              <a:t>ведущий специалист – Евгений </a:t>
            </a:r>
            <a:r>
              <a:rPr lang="ru-RU" b="1" dirty="0"/>
              <a:t>Васильевич Панюков</a:t>
            </a:r>
            <a:endParaRPr lang="ru-RU" b="1" dirty="0" smtClean="0"/>
          </a:p>
          <a:p>
            <a:pPr marL="0" indent="0">
              <a:buNone/>
            </a:pPr>
            <a:r>
              <a:rPr lang="ru-RU" b="1" dirty="0" smtClean="0"/>
              <a:t>тел</a:t>
            </a:r>
            <a:r>
              <a:rPr lang="ru-RU" b="1" dirty="0"/>
              <a:t>. 8(8212) </a:t>
            </a:r>
            <a:r>
              <a:rPr lang="ru-RU" b="1" dirty="0" smtClean="0"/>
              <a:t>285-301</a:t>
            </a:r>
            <a:endParaRPr lang="ru-RU" b="1" dirty="0"/>
          </a:p>
          <a:p>
            <a:pPr marL="0" indent="0">
              <a:buNone/>
            </a:pPr>
            <a:r>
              <a:rPr lang="ru-RU" b="1" dirty="0"/>
              <a:t>е</a:t>
            </a:r>
            <a:r>
              <a:rPr lang="en-US" b="1" dirty="0"/>
              <a:t>-mail</a:t>
            </a:r>
            <a:r>
              <a:rPr lang="ru-RU" b="1" dirty="0"/>
              <a:t>: </a:t>
            </a:r>
            <a:r>
              <a:rPr lang="en-US" b="1" dirty="0" smtClean="0">
                <a:hlinkClick r:id="rId5"/>
              </a:rPr>
              <a:t>e.v.panyukov@adm.rkomi.ru</a:t>
            </a:r>
            <a:r>
              <a:rPr lang="ru-RU" b="1" dirty="0" smtClean="0"/>
              <a:t> </a:t>
            </a:r>
            <a:endParaRPr lang="ru-RU" b="1" dirty="0"/>
          </a:p>
        </p:txBody>
      </p:sp>
    </p:spTree>
    <p:extLst>
      <p:ext uri="{BB962C8B-B14F-4D97-AF65-F5344CB8AC3E}">
        <p14:creationId xmlns:p14="http://schemas.microsoft.com/office/powerpoint/2010/main" val="4287499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3501008"/>
            <a:ext cx="3156862" cy="3156862"/>
          </a:xfrm>
          <a:prstGeom prst="rect">
            <a:avLst/>
          </a:prstGeom>
        </p:spPr>
      </p:pic>
      <p:sp>
        <p:nvSpPr>
          <p:cNvPr id="6" name="Прямоугольник 5"/>
          <p:cNvSpPr/>
          <p:nvPr/>
        </p:nvSpPr>
        <p:spPr>
          <a:xfrm>
            <a:off x="323528" y="908720"/>
            <a:ext cx="8496944" cy="3354765"/>
          </a:xfrm>
          <a:prstGeom prst="rect">
            <a:avLst/>
          </a:prstGeom>
        </p:spPr>
        <p:txBody>
          <a:bodyPr wrap="square">
            <a:spAutoFit/>
          </a:bodyPr>
          <a:lstStyle/>
          <a:p>
            <a:pPr algn="ctr"/>
            <a:endParaRPr lang="ru-RU" sz="1200" b="1" dirty="0" smtClean="0"/>
          </a:p>
          <a:p>
            <a:pPr algn="ctr"/>
            <a:r>
              <a:rPr lang="ru-RU" sz="3200" b="1" dirty="0" smtClean="0"/>
              <a:t>ФОРМА СПРАВКИ О ДОХОДАХ, РАСХОДАХ, </a:t>
            </a:r>
            <a:br>
              <a:rPr lang="ru-RU" sz="3200" b="1" dirty="0" smtClean="0"/>
            </a:br>
            <a:r>
              <a:rPr lang="ru-RU" sz="3200" b="1" dirty="0" smtClean="0"/>
              <a:t>ОБ ИМУЩЕСТВЕ И ОБЯЗАТЕЛЬСТВАХ </a:t>
            </a:r>
            <a:br>
              <a:rPr lang="ru-RU" sz="3200" b="1" dirty="0" smtClean="0"/>
            </a:br>
            <a:r>
              <a:rPr lang="ru-RU" sz="3200" b="1" dirty="0" smtClean="0"/>
              <a:t>ИМУЩЕСТВЕННОГО ХАРАКТЕРА</a:t>
            </a:r>
            <a:r>
              <a:rPr lang="ru-RU" sz="2800" b="1" dirty="0" smtClean="0"/>
              <a:t/>
            </a:r>
            <a:br>
              <a:rPr lang="ru-RU" sz="2800" b="1" dirty="0" smtClean="0"/>
            </a:br>
            <a:r>
              <a:rPr lang="ru-RU" sz="3200" dirty="0" smtClean="0"/>
              <a:t>утверждена Указом Президента РФ </a:t>
            </a:r>
            <a:br>
              <a:rPr lang="ru-RU" sz="3200" dirty="0" smtClean="0"/>
            </a:br>
            <a:r>
              <a:rPr lang="ru-RU" sz="3200" dirty="0" smtClean="0"/>
              <a:t>от 23.06.2014 г.  </a:t>
            </a:r>
            <a:r>
              <a:rPr lang="ru-RU" sz="3200" dirty="0"/>
              <a:t>№ 460</a:t>
            </a:r>
            <a:endParaRPr lang="ru-RU" sz="3200" b="1" dirty="0" smtClean="0"/>
          </a:p>
          <a:p>
            <a:endParaRPr lang="ru-RU" sz="2000" b="1" dirty="0" smtClean="0"/>
          </a:p>
          <a:p>
            <a:endParaRPr lang="ru-RU" sz="2000" b="1" dirty="0"/>
          </a:p>
        </p:txBody>
      </p:sp>
    </p:spTree>
    <p:extLst>
      <p:ext uri="{BB962C8B-B14F-4D97-AF65-F5344CB8AC3E}">
        <p14:creationId xmlns:p14="http://schemas.microsoft.com/office/powerpoint/2010/main" val="29269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564904"/>
            <a:ext cx="8229600" cy="1143000"/>
          </a:xfrm>
        </p:spPr>
        <p:txBody>
          <a:bodyPr>
            <a:normAutofit/>
          </a:bodyPr>
          <a:lstStyle/>
          <a:p>
            <a:pPr algn="ctr"/>
            <a:r>
              <a:rPr lang="ru-RU" sz="4800" b="1" dirty="0" smtClean="0">
                <a:latin typeface="+mn-lt"/>
              </a:rPr>
              <a:t>Благодарим за внимание!</a:t>
            </a:r>
            <a:endParaRPr lang="ru-RU" sz="4800" b="1" dirty="0">
              <a:latin typeface="+mn-lt"/>
            </a:endParaRPr>
          </a:p>
        </p:txBody>
      </p:sp>
    </p:spTree>
    <p:extLst>
      <p:ext uri="{BB962C8B-B14F-4D97-AF65-F5344CB8AC3E}">
        <p14:creationId xmlns:p14="http://schemas.microsoft.com/office/powerpoint/2010/main" val="1196068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4335023" y="987425"/>
            <a:ext cx="3734680" cy="4873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Текст 3"/>
          <p:cNvSpPr>
            <a:spLocks noGrp="1"/>
          </p:cNvSpPr>
          <p:nvPr>
            <p:ph type="body" sz="half" idx="2"/>
          </p:nvPr>
        </p:nvSpPr>
        <p:spPr>
          <a:xfrm>
            <a:off x="107504" y="1772816"/>
            <a:ext cx="3960440" cy="3024336"/>
          </a:xfrm>
        </p:spPr>
        <p:txBody>
          <a:bodyPr>
            <a:normAutofit/>
          </a:bodyPr>
          <a:lstStyle/>
          <a:p>
            <a:pPr algn="just"/>
            <a:r>
              <a:rPr lang="ru-RU" sz="2000" dirty="0" smtClean="0"/>
              <a:t>Методические рекомендации разработаны </a:t>
            </a:r>
            <a:r>
              <a:rPr lang="ru-RU" sz="2000" b="1" dirty="0" smtClean="0"/>
              <a:t>Минтрудом России </a:t>
            </a:r>
            <a:br>
              <a:rPr lang="ru-RU" sz="2000" b="1" dirty="0" smtClean="0"/>
            </a:br>
            <a:r>
              <a:rPr lang="ru-RU" sz="2000" dirty="0"/>
              <a:t>с целью разъяснения отдельных ситуаций, возникающих при заполнении справок о доходах, расходах, об имуществе и обязательствах имущественного </a:t>
            </a:r>
            <a:r>
              <a:rPr lang="ru-RU" sz="2000" dirty="0" smtClean="0"/>
              <a:t>характера за 2016 год </a:t>
            </a:r>
            <a:endParaRPr lang="ru-RU" sz="2000" dirty="0"/>
          </a:p>
          <a:p>
            <a:endParaRPr lang="ru-RU" dirty="0"/>
          </a:p>
          <a:p>
            <a:endParaRPr lang="ru-RU" dirty="0" smtClean="0"/>
          </a:p>
          <a:p>
            <a:endParaRPr lang="ru-RU" dirty="0"/>
          </a:p>
        </p:txBody>
      </p:sp>
    </p:spTree>
    <p:extLst>
      <p:ext uri="{BB962C8B-B14F-4D97-AF65-F5344CB8AC3E}">
        <p14:creationId xmlns:p14="http://schemas.microsoft.com/office/powerpoint/2010/main" val="837289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4293096"/>
            <a:ext cx="1728192" cy="1728192"/>
          </a:xfrm>
          <a:prstGeom prst="rect">
            <a:avLst/>
          </a:prstGeom>
        </p:spPr>
      </p:pic>
      <p:sp>
        <p:nvSpPr>
          <p:cNvPr id="2" name="Заголовок 1"/>
          <p:cNvSpPr>
            <a:spLocks noGrp="1"/>
          </p:cNvSpPr>
          <p:nvPr>
            <p:ph type="title"/>
          </p:nvPr>
        </p:nvSpPr>
        <p:spPr>
          <a:xfrm>
            <a:off x="398824" y="980728"/>
            <a:ext cx="8133616" cy="5544616"/>
          </a:xfrm>
        </p:spPr>
        <p:txBody>
          <a:bodyPr anchor="t">
            <a:normAutofit fontScale="90000"/>
          </a:bodyPr>
          <a:lstStyle/>
          <a:p>
            <a:pPr algn="ctr"/>
            <a:r>
              <a:rPr lang="ru-RU" sz="3100" b="1" dirty="0" smtClean="0"/>
              <a:t>Последний день предоставления СПРАВКИ в 2017 году</a:t>
            </a:r>
            <a:br>
              <a:rPr lang="ru-RU" sz="3100" b="1" dirty="0" smtClean="0"/>
            </a:br>
            <a:r>
              <a:rPr lang="ru-RU" sz="3100" b="1" dirty="0" smtClean="0"/>
              <a:t/>
            </a:r>
            <a:br>
              <a:rPr lang="ru-RU" sz="3100" b="1" dirty="0" smtClean="0"/>
            </a:br>
            <a:r>
              <a:rPr lang="ru-RU" b="1" dirty="0">
                <a:solidFill>
                  <a:srgbClr val="FF0000"/>
                </a:solidFill>
              </a:rPr>
              <a:t>31 МАРТА </a:t>
            </a:r>
            <a:r>
              <a:rPr lang="ru-RU" b="1" dirty="0" smtClean="0">
                <a:solidFill>
                  <a:srgbClr val="FF0000"/>
                </a:solidFill>
              </a:rPr>
              <a:t>* </a:t>
            </a:r>
            <a:r>
              <a:rPr lang="ru-RU" b="1" dirty="0">
                <a:solidFill>
                  <a:srgbClr val="FF0000"/>
                </a:solidFill>
              </a:rPr>
              <a:t>- ДЛЯ ЛИЦ, ЗАМЕЩАЮЩИХ МУНИЦИПАЛЬНЫЕ ДОЛЖНОСТИ </a:t>
            </a:r>
            <a:r>
              <a:rPr lang="ru-RU" b="1" dirty="0" smtClean="0">
                <a:solidFill>
                  <a:srgbClr val="FF0000"/>
                </a:solidFill>
              </a:rPr>
              <a:t/>
            </a:r>
            <a:br>
              <a:rPr lang="ru-RU" b="1" dirty="0" smtClean="0">
                <a:solidFill>
                  <a:srgbClr val="FF0000"/>
                </a:solidFill>
              </a:rPr>
            </a:br>
            <a:r>
              <a:rPr lang="ru-RU" b="1" dirty="0">
                <a:solidFill>
                  <a:srgbClr val="FF0000"/>
                </a:solidFill>
              </a:rPr>
              <a:t/>
            </a:r>
            <a:br>
              <a:rPr lang="ru-RU" b="1" dirty="0">
                <a:solidFill>
                  <a:srgbClr val="FF0000"/>
                </a:solidFill>
              </a:rPr>
            </a:br>
            <a:r>
              <a:rPr lang="ru-RU" b="1" dirty="0">
                <a:solidFill>
                  <a:srgbClr val="FF0000"/>
                </a:solidFill>
              </a:rPr>
              <a:t>28 </a:t>
            </a:r>
            <a:r>
              <a:rPr lang="ru-RU" b="1" dirty="0" smtClean="0">
                <a:solidFill>
                  <a:srgbClr val="FF0000"/>
                </a:solidFill>
              </a:rPr>
              <a:t>АПРЕЛЯ* </a:t>
            </a:r>
            <a:r>
              <a:rPr lang="ru-RU" b="1" dirty="0">
                <a:solidFill>
                  <a:srgbClr val="FF0000"/>
                </a:solidFill>
              </a:rPr>
              <a:t>- ДЛЯ </a:t>
            </a:r>
            <a:r>
              <a:rPr lang="ru-RU" b="1" dirty="0" smtClean="0">
                <a:solidFill>
                  <a:srgbClr val="FF0000"/>
                </a:solidFill>
              </a:rPr>
              <a:t>МУНИЦИПАЛЬНЫХ СЛУЖАЩИХ </a:t>
            </a:r>
            <a:r>
              <a:rPr lang="ru-RU" sz="2200" dirty="0" smtClean="0"/>
              <a:t/>
            </a:r>
            <a:br>
              <a:rPr lang="ru-RU" sz="2200" dirty="0" smtClean="0"/>
            </a:br>
            <a:r>
              <a:rPr lang="ru-RU" sz="2200" dirty="0" smtClean="0"/>
              <a:t/>
            </a:r>
            <a:br>
              <a:rPr lang="ru-RU" sz="2200" dirty="0" smtClean="0"/>
            </a:br>
            <a:r>
              <a:rPr lang="ru-RU" sz="2200" dirty="0"/>
              <a:t/>
            </a:r>
            <a:br>
              <a:rPr lang="ru-RU" sz="2200" dirty="0"/>
            </a:br>
            <a:r>
              <a:rPr lang="ru-RU" sz="2200" dirty="0"/>
              <a:t/>
            </a:r>
            <a:br>
              <a:rPr lang="ru-RU" sz="2200" dirty="0"/>
            </a:br>
            <a:r>
              <a:rPr lang="ru-RU" sz="3600" dirty="0" smtClean="0">
                <a:solidFill>
                  <a:srgbClr val="FF0000"/>
                </a:solidFill>
              </a:rPr>
              <a:t>*</a:t>
            </a:r>
            <a:r>
              <a:rPr lang="ru-RU" sz="2700" b="1" dirty="0" smtClean="0"/>
              <a:t>При невозможности представить сведения </a:t>
            </a:r>
            <a:br>
              <a:rPr lang="ru-RU" sz="2700" b="1" dirty="0" smtClean="0"/>
            </a:br>
            <a:r>
              <a:rPr lang="ru-RU" sz="2700" b="1" dirty="0" smtClean="0"/>
              <a:t>лично рекомендуется направить их </a:t>
            </a:r>
            <a:br>
              <a:rPr lang="ru-RU" sz="2700" b="1" dirty="0" smtClean="0"/>
            </a:br>
            <a:r>
              <a:rPr lang="ru-RU" sz="2700" b="1" dirty="0" smtClean="0"/>
              <a:t>посредством почтовой связи  </a:t>
            </a:r>
            <a:br>
              <a:rPr lang="ru-RU" sz="2700" b="1" dirty="0" smtClean="0"/>
            </a:br>
            <a:r>
              <a:rPr lang="ru-RU" sz="1600" b="1" dirty="0" smtClean="0"/>
              <a:t/>
            </a:r>
            <a:br>
              <a:rPr lang="ru-RU" sz="1600" b="1" dirty="0" smtClean="0"/>
            </a:br>
            <a:r>
              <a:rPr lang="ru-RU" sz="2200" b="1" dirty="0"/>
              <a:t/>
            </a:r>
            <a:br>
              <a:rPr lang="ru-RU" sz="2200" b="1" dirty="0"/>
            </a:br>
            <a:r>
              <a:rPr lang="ru-RU" sz="2200" dirty="0"/>
              <a:t/>
            </a:r>
            <a:br>
              <a:rPr lang="ru-RU" sz="2200" dirty="0"/>
            </a:br>
            <a:r>
              <a:rPr lang="ru-RU" sz="2200" b="1" dirty="0" smtClean="0"/>
              <a:t/>
            </a:r>
            <a:br>
              <a:rPr lang="ru-RU" sz="2200" b="1" dirty="0" smtClean="0"/>
            </a:br>
            <a:r>
              <a:rPr lang="ru-RU" sz="2200" dirty="0" smtClean="0"/>
              <a:t/>
            </a:r>
            <a:br>
              <a:rPr lang="ru-RU" sz="2200" dirty="0" smtClean="0"/>
            </a:br>
            <a:r>
              <a:rPr lang="ru-RU" sz="3300" dirty="0" smtClean="0"/>
              <a:t/>
            </a:r>
            <a:br>
              <a:rPr lang="ru-RU" sz="3300" dirty="0" smtClean="0"/>
            </a:br>
            <a:endParaRPr lang="ru-RU" sz="3300" dirty="0"/>
          </a:p>
        </p:txBody>
      </p:sp>
      <p:sp>
        <p:nvSpPr>
          <p:cNvPr id="3" name="Заголовок 1"/>
          <p:cNvSpPr txBox="1">
            <a:spLocks/>
          </p:cNvSpPr>
          <p:nvPr/>
        </p:nvSpPr>
        <p:spPr>
          <a:xfrm>
            <a:off x="1110284" y="404664"/>
            <a:ext cx="6858000" cy="72008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ru-RU" sz="2800" b="1" dirty="0" smtClean="0">
                <a:latin typeface="+mn-lt"/>
                <a:ea typeface="+mn-ea"/>
                <a:cs typeface="+mn-cs"/>
              </a:rPr>
              <a:t>СРОКИ ПРЕДСТАВЛЕНИЯ СПРАВКИ</a:t>
            </a:r>
            <a:endParaRPr lang="ru-RU" sz="2800" b="1" dirty="0">
              <a:latin typeface="+mn-lt"/>
              <a:ea typeface="+mn-ea"/>
              <a:cs typeface="+mn-cs"/>
            </a:endParaRPr>
          </a:p>
        </p:txBody>
      </p:sp>
    </p:spTree>
    <p:extLst>
      <p:ext uri="{BB962C8B-B14F-4D97-AF65-F5344CB8AC3E}">
        <p14:creationId xmlns:p14="http://schemas.microsoft.com/office/powerpoint/2010/main" val="2566381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323529" y="365127"/>
            <a:ext cx="8712968" cy="399577"/>
          </a:xfrm>
          <a:prstGeom prst="rect">
            <a:avLst/>
          </a:prstGeom>
        </p:spPr>
        <p:txBody>
          <a:bodyP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ru-RU" sz="2400" b="1" dirty="0" smtClean="0">
                <a:solidFill>
                  <a:srgbClr val="FF0000"/>
                </a:solidFill>
                <a:latin typeface="+mn-lt"/>
                <a:ea typeface="+mn-ea"/>
                <a:cs typeface="+mn-cs"/>
              </a:rPr>
              <a:t>ПРИМЕР ЗАПОЛНЕНИЯ ТИТУЛЬНОГО ЛИСТА </a:t>
            </a:r>
          </a:p>
        </p:txBody>
      </p:sp>
      <p:sp>
        <p:nvSpPr>
          <p:cNvPr id="6" name="Прямоугольник 5"/>
          <p:cNvSpPr/>
          <p:nvPr/>
        </p:nvSpPr>
        <p:spPr>
          <a:xfrm>
            <a:off x="113078" y="1052737"/>
            <a:ext cx="8928993" cy="5149871"/>
          </a:xfrm>
          <a:prstGeom prst="rect">
            <a:avLst/>
          </a:prstGeom>
        </p:spPr>
        <p:txBody>
          <a:bodyPr wrap="square">
            <a:spAutoFit/>
          </a:bodyPr>
          <a:lstStyle/>
          <a:p>
            <a:pPr algn="ctr">
              <a:spcAft>
                <a:spcPts val="0"/>
              </a:spcAft>
            </a:pPr>
            <a:r>
              <a:rPr lang="ru-RU" sz="1600" b="1" u="sng" spc="-20" dirty="0">
                <a:ea typeface="Times New Roman" panose="02020603050405020304" pitchFamily="18" charset="0"/>
              </a:rPr>
              <a:t>В отдел муниципальной службы и кадров администрации МО ГО «Сыктывкар»</a:t>
            </a:r>
            <a:endParaRPr lang="ru-RU" b="1" u="sng" dirty="0">
              <a:ea typeface="Times New Roman" panose="02020603050405020304" pitchFamily="18" charset="0"/>
            </a:endParaRPr>
          </a:p>
          <a:p>
            <a:pPr algn="ctr">
              <a:spcAft>
                <a:spcPts val="0"/>
              </a:spcAft>
            </a:pPr>
            <a:r>
              <a:rPr lang="ru-RU" sz="1600" dirty="0">
                <a:ea typeface="Times New Roman" panose="02020603050405020304" pitchFamily="18" charset="0"/>
              </a:rPr>
              <a:t>(указывается наименование кадрового подразделения федерального государственного органа, иного органа или организации)</a:t>
            </a:r>
          </a:p>
          <a:p>
            <a:pPr algn="ctr">
              <a:spcAft>
                <a:spcPts val="0"/>
              </a:spcAft>
            </a:pPr>
            <a:r>
              <a:rPr lang="ru-RU" sz="2000" b="1" dirty="0">
                <a:ea typeface="Times New Roman" panose="02020603050405020304" pitchFamily="18" charset="0"/>
              </a:rPr>
              <a:t> </a:t>
            </a:r>
            <a:endParaRPr lang="ru-RU" dirty="0">
              <a:ea typeface="Times New Roman" panose="02020603050405020304" pitchFamily="18" charset="0"/>
            </a:endParaRPr>
          </a:p>
          <a:p>
            <a:pPr algn="ctr">
              <a:spcAft>
                <a:spcPts val="0"/>
              </a:spcAft>
            </a:pPr>
            <a:r>
              <a:rPr lang="ru-RU" sz="2000" b="1" dirty="0">
                <a:ea typeface="Times New Roman" panose="02020603050405020304" pitchFamily="18" charset="0"/>
              </a:rPr>
              <a:t>СПРАВКА</a:t>
            </a:r>
            <a:br>
              <a:rPr lang="ru-RU" sz="2000" b="1" dirty="0">
                <a:ea typeface="Times New Roman" panose="02020603050405020304" pitchFamily="18" charset="0"/>
              </a:rPr>
            </a:br>
            <a:r>
              <a:rPr lang="ru-RU" sz="2000" b="1" dirty="0">
                <a:ea typeface="Times New Roman" panose="02020603050405020304" pitchFamily="18" charset="0"/>
              </a:rPr>
              <a:t>о доходах, расходах, об имуществе и обязательствах имущественного характера</a:t>
            </a:r>
            <a:br>
              <a:rPr lang="ru-RU" sz="2000" b="1" dirty="0">
                <a:ea typeface="Times New Roman" panose="02020603050405020304" pitchFamily="18" charset="0"/>
              </a:rPr>
            </a:br>
            <a:endParaRPr lang="ru-RU" dirty="0">
              <a:ea typeface="Times New Roman" panose="02020603050405020304" pitchFamily="18" charset="0"/>
            </a:endParaRPr>
          </a:p>
          <a:p>
            <a:pPr>
              <a:lnSpc>
                <a:spcPct val="90000"/>
              </a:lnSpc>
              <a:spcAft>
                <a:spcPts val="0"/>
              </a:spcAft>
            </a:pPr>
            <a:r>
              <a:rPr lang="ru-RU" b="1" u="sng" dirty="0">
                <a:ea typeface="Times New Roman" panose="02020603050405020304" pitchFamily="18" charset="0"/>
              </a:rPr>
              <a:t>Я, Иванов Петр Иванович, 15 октября 1968 г.р</a:t>
            </a:r>
            <a:r>
              <a:rPr lang="ru-RU" b="1" u="sng" dirty="0" smtClean="0">
                <a:ea typeface="Times New Roman" panose="02020603050405020304" pitchFamily="18" charset="0"/>
              </a:rPr>
              <a:t>.,                                                                             </a:t>
            </a:r>
            <a:r>
              <a:rPr lang="ru-RU" sz="100" b="1" u="sng" dirty="0" smtClean="0">
                <a:ea typeface="Times New Roman" panose="02020603050405020304" pitchFamily="18" charset="0"/>
              </a:rPr>
              <a:t>,</a:t>
            </a:r>
            <a:endParaRPr lang="ru-RU" sz="100" u="sng" dirty="0">
              <a:ea typeface="Times New Roman" panose="02020603050405020304" pitchFamily="18" charset="0"/>
            </a:endParaRPr>
          </a:p>
          <a:p>
            <a:pPr>
              <a:lnSpc>
                <a:spcPct val="90000"/>
              </a:lnSpc>
              <a:spcAft>
                <a:spcPts val="0"/>
              </a:spcAft>
            </a:pPr>
            <a:r>
              <a:rPr lang="ru-RU" sz="1600" b="1" dirty="0">
                <a:ea typeface="Times New Roman" panose="02020603050405020304" pitchFamily="18" charset="0"/>
              </a:rPr>
              <a:t> </a:t>
            </a:r>
            <a:endParaRPr lang="ru-RU" dirty="0">
              <a:ea typeface="Times New Roman" panose="02020603050405020304" pitchFamily="18" charset="0"/>
            </a:endParaRPr>
          </a:p>
          <a:p>
            <a:pPr algn="ctr">
              <a:lnSpc>
                <a:spcPct val="90000"/>
              </a:lnSpc>
              <a:spcAft>
                <a:spcPts val="0"/>
              </a:spcAft>
            </a:pPr>
            <a:r>
              <a:rPr lang="ru-RU" b="1" u="sng" dirty="0" smtClean="0">
                <a:ea typeface="Times New Roman" panose="02020603050405020304" pitchFamily="18" charset="0"/>
              </a:rPr>
              <a:t>                                    паспорт </a:t>
            </a:r>
            <a:r>
              <a:rPr lang="ru-RU" b="1" u="sng" dirty="0">
                <a:ea typeface="Times New Roman" panose="02020603050405020304" pitchFamily="18" charset="0"/>
              </a:rPr>
              <a:t>40 05 152684, выдан 12.03.2003 г. УВД </a:t>
            </a:r>
            <a:r>
              <a:rPr lang="ru-RU" b="1" u="sng" dirty="0" err="1" smtClean="0">
                <a:ea typeface="Times New Roman" panose="02020603050405020304" pitchFamily="18" charset="0"/>
              </a:rPr>
              <a:t>г.Сыктывкара</a:t>
            </a:r>
            <a:r>
              <a:rPr lang="ru-RU" b="1" u="sng" dirty="0" smtClean="0">
                <a:ea typeface="Times New Roman" panose="02020603050405020304" pitchFamily="18" charset="0"/>
              </a:rPr>
              <a:t>,               </a:t>
            </a:r>
            <a:r>
              <a:rPr lang="ru-RU" sz="100" b="1" dirty="0" smtClean="0">
                <a:ea typeface="Times New Roman" panose="02020603050405020304" pitchFamily="18" charset="0"/>
              </a:rPr>
              <a:t>,</a:t>
            </a:r>
            <a:endParaRPr lang="ru-RU" sz="100" dirty="0">
              <a:ea typeface="Times New Roman" panose="02020603050405020304" pitchFamily="18" charset="0"/>
            </a:endParaRPr>
          </a:p>
          <a:p>
            <a:pPr marR="71755" algn="ctr">
              <a:lnSpc>
                <a:spcPct val="90000"/>
              </a:lnSpc>
              <a:spcAft>
                <a:spcPts val="0"/>
              </a:spcAft>
            </a:pPr>
            <a:r>
              <a:rPr lang="ru-RU" sz="1600" dirty="0">
                <a:ea typeface="Times New Roman" panose="02020603050405020304" pitchFamily="18" charset="0"/>
              </a:rPr>
              <a:t>(фамилия, имя, отчество, дата рождения, серия и номер паспорта, дата выдачи и орган, </a:t>
            </a:r>
            <a:r>
              <a:rPr lang="ru-RU" sz="1600" dirty="0" smtClean="0">
                <a:ea typeface="Times New Roman" panose="02020603050405020304" pitchFamily="18" charset="0"/>
              </a:rPr>
              <a:t/>
            </a:r>
            <a:br>
              <a:rPr lang="ru-RU" sz="1600" dirty="0" smtClean="0">
                <a:ea typeface="Times New Roman" panose="02020603050405020304" pitchFamily="18" charset="0"/>
              </a:rPr>
            </a:br>
            <a:r>
              <a:rPr lang="ru-RU" sz="1600" dirty="0" smtClean="0">
                <a:ea typeface="Times New Roman" panose="02020603050405020304" pitchFamily="18" charset="0"/>
              </a:rPr>
              <a:t>выдавший </a:t>
            </a:r>
            <a:r>
              <a:rPr lang="ru-RU" sz="1600" dirty="0">
                <a:ea typeface="Times New Roman" panose="02020603050405020304" pitchFamily="18" charset="0"/>
              </a:rPr>
              <a:t>паспорт)</a:t>
            </a:r>
            <a:endParaRPr lang="ru-RU" dirty="0">
              <a:ea typeface="Times New Roman" panose="02020603050405020304" pitchFamily="18" charset="0"/>
            </a:endParaRPr>
          </a:p>
          <a:p>
            <a:pPr marR="71755" algn="ctr">
              <a:lnSpc>
                <a:spcPct val="90000"/>
              </a:lnSpc>
              <a:spcAft>
                <a:spcPts val="0"/>
              </a:spcAft>
            </a:pPr>
            <a:r>
              <a:rPr lang="ru-RU" sz="1050" dirty="0">
                <a:ea typeface="Times New Roman" panose="02020603050405020304" pitchFamily="18" charset="0"/>
              </a:rPr>
              <a:t> </a:t>
            </a:r>
            <a:endParaRPr lang="ru-RU" dirty="0">
              <a:ea typeface="Times New Roman" panose="02020603050405020304" pitchFamily="18" charset="0"/>
            </a:endParaRPr>
          </a:p>
          <a:p>
            <a:pPr algn="ctr">
              <a:lnSpc>
                <a:spcPct val="90000"/>
              </a:lnSpc>
              <a:spcAft>
                <a:spcPts val="0"/>
              </a:spcAft>
              <a:tabLst>
                <a:tab pos="6246495" algn="l"/>
              </a:tabLst>
            </a:pPr>
            <a:r>
              <a:rPr lang="ru-RU" b="1" u="sng" dirty="0" smtClean="0">
                <a:ea typeface="Times New Roman" panose="02020603050405020304" pitchFamily="18" charset="0"/>
              </a:rPr>
              <a:t>                           Администрация </a:t>
            </a:r>
            <a:r>
              <a:rPr lang="ru-RU" b="1" u="sng" dirty="0">
                <a:ea typeface="Times New Roman" panose="02020603050405020304" pitchFamily="18" charset="0"/>
              </a:rPr>
              <a:t>МО ГО «Сыктывкар», заместитель </a:t>
            </a:r>
            <a:r>
              <a:rPr lang="ru-RU" b="1" u="sng" dirty="0" smtClean="0">
                <a:ea typeface="Times New Roman" panose="02020603050405020304" pitchFamily="18" charset="0"/>
              </a:rPr>
              <a:t>начальника                  </a:t>
            </a:r>
            <a:r>
              <a:rPr lang="ru-RU" sz="100" b="1" u="sng" dirty="0" smtClean="0">
                <a:ea typeface="Times New Roman" panose="02020603050405020304" pitchFamily="18" charset="0"/>
              </a:rPr>
              <a:t>.</a:t>
            </a:r>
            <a:endParaRPr lang="ru-RU" sz="100" u="sng" dirty="0">
              <a:ea typeface="Times New Roman" panose="02020603050405020304" pitchFamily="18" charset="0"/>
            </a:endParaRPr>
          </a:p>
          <a:p>
            <a:pPr>
              <a:lnSpc>
                <a:spcPct val="90000"/>
              </a:lnSpc>
              <a:spcAft>
                <a:spcPts val="0"/>
              </a:spcAft>
            </a:pPr>
            <a:r>
              <a:rPr lang="ru-RU" sz="400" dirty="0">
                <a:ea typeface="Times New Roman" panose="02020603050405020304" pitchFamily="18" charset="0"/>
              </a:rPr>
              <a:t> </a:t>
            </a:r>
            <a:endParaRPr lang="ru-RU" dirty="0">
              <a:ea typeface="Times New Roman" panose="02020603050405020304" pitchFamily="18" charset="0"/>
            </a:endParaRPr>
          </a:p>
          <a:p>
            <a:pPr algn="ctr">
              <a:lnSpc>
                <a:spcPct val="90000"/>
              </a:lnSpc>
              <a:spcAft>
                <a:spcPts val="0"/>
              </a:spcAft>
              <a:tabLst>
                <a:tab pos="6246495" algn="l"/>
              </a:tabLst>
            </a:pPr>
            <a:r>
              <a:rPr lang="ru-RU" sz="1600" dirty="0">
                <a:ea typeface="Times New Roman" panose="02020603050405020304" pitchFamily="18" charset="0"/>
              </a:rPr>
              <a:t>(место работы (службы), занимаемая (замещаемая) должность; в случае отсутствия основного места работы</a:t>
            </a:r>
            <a:endParaRPr lang="ru-RU" dirty="0">
              <a:ea typeface="Times New Roman" panose="02020603050405020304" pitchFamily="18" charset="0"/>
            </a:endParaRPr>
          </a:p>
          <a:p>
            <a:pPr algn="ctr">
              <a:lnSpc>
                <a:spcPct val="90000"/>
              </a:lnSpc>
              <a:spcAft>
                <a:spcPts val="0"/>
              </a:spcAft>
              <a:tabLst>
                <a:tab pos="6246495" algn="l"/>
              </a:tabLst>
            </a:pPr>
            <a:r>
              <a:rPr lang="ru-RU" b="1" u="sng" dirty="0" smtClean="0">
                <a:ea typeface="Times New Roman" panose="02020603050405020304" pitchFamily="18" charset="0"/>
              </a:rPr>
              <a:t>                                             отдела </a:t>
            </a:r>
            <a:r>
              <a:rPr lang="ru-RU" b="1" u="sng" dirty="0">
                <a:ea typeface="Times New Roman" panose="02020603050405020304" pitchFamily="18" charset="0"/>
              </a:rPr>
              <a:t>по финансово-экономической </a:t>
            </a:r>
            <a:r>
              <a:rPr lang="ru-RU" b="1" u="sng" dirty="0" smtClean="0">
                <a:ea typeface="Times New Roman" panose="02020603050405020304" pitchFamily="18" charset="0"/>
              </a:rPr>
              <a:t>работе,                                   </a:t>
            </a:r>
            <a:r>
              <a:rPr lang="ru-RU" sz="100" b="1" dirty="0" smtClean="0">
                <a:ea typeface="Times New Roman" panose="02020603050405020304" pitchFamily="18" charset="0"/>
              </a:rPr>
              <a:t>.</a:t>
            </a:r>
            <a:endParaRPr lang="ru-RU" sz="100" dirty="0">
              <a:ea typeface="Times New Roman" panose="02020603050405020304" pitchFamily="18" charset="0"/>
            </a:endParaRPr>
          </a:p>
          <a:p>
            <a:pPr marR="71755" algn="ctr">
              <a:lnSpc>
                <a:spcPct val="90000"/>
              </a:lnSpc>
              <a:spcAft>
                <a:spcPts val="0"/>
              </a:spcAft>
            </a:pPr>
            <a:r>
              <a:rPr lang="ru-RU" sz="1600" dirty="0">
                <a:ea typeface="Times New Roman" panose="02020603050405020304" pitchFamily="18" charset="0"/>
              </a:rPr>
              <a:t> (службы) – род занятий; должность, на замещение которой претендует гражданин </a:t>
            </a:r>
            <a:r>
              <a:rPr lang="ru-RU" sz="1600" dirty="0" smtClean="0">
                <a:ea typeface="Times New Roman" panose="02020603050405020304" pitchFamily="18" charset="0"/>
              </a:rPr>
              <a:t/>
            </a:r>
            <a:br>
              <a:rPr lang="ru-RU" sz="1600" dirty="0" smtClean="0">
                <a:ea typeface="Times New Roman" panose="02020603050405020304" pitchFamily="18" charset="0"/>
              </a:rPr>
            </a:br>
            <a:r>
              <a:rPr lang="ru-RU" sz="1600" dirty="0" smtClean="0">
                <a:ea typeface="Times New Roman" panose="02020603050405020304" pitchFamily="18" charset="0"/>
              </a:rPr>
              <a:t>(</a:t>
            </a:r>
            <a:r>
              <a:rPr lang="ru-RU" sz="1600" dirty="0">
                <a:ea typeface="Times New Roman" panose="02020603050405020304" pitchFamily="18" charset="0"/>
              </a:rPr>
              <a:t>если применимо)</a:t>
            </a:r>
            <a:endParaRPr lang="ru-RU" dirty="0">
              <a:ea typeface="Times New Roman" panose="02020603050405020304" pitchFamily="18" charset="0"/>
            </a:endParaRPr>
          </a:p>
        </p:txBody>
      </p:sp>
    </p:spTree>
    <p:extLst>
      <p:ext uri="{BB962C8B-B14F-4D97-AF65-F5344CB8AC3E}">
        <p14:creationId xmlns:p14="http://schemas.microsoft.com/office/powerpoint/2010/main" val="1310263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04664"/>
            <a:ext cx="8424936" cy="5570756"/>
          </a:xfrm>
          <a:prstGeom prst="rect">
            <a:avLst/>
          </a:prstGeom>
        </p:spPr>
        <p:txBody>
          <a:bodyPr wrap="square">
            <a:spAutoFit/>
          </a:bodyPr>
          <a:lstStyle/>
          <a:p>
            <a:pPr algn="just"/>
            <a:r>
              <a:rPr lang="ru-RU" dirty="0"/>
              <a:t>зарегистрированный по адресу: </a:t>
            </a:r>
            <a:r>
              <a:rPr lang="ru-RU" b="1" u="sng" dirty="0" smtClean="0"/>
              <a:t>169311, </a:t>
            </a:r>
            <a:r>
              <a:rPr lang="ru-RU" b="1" u="sng" dirty="0"/>
              <a:t>Республика Коми, </a:t>
            </a:r>
            <a:r>
              <a:rPr lang="ru-RU" b="1" u="sng" dirty="0" err="1" smtClean="0"/>
              <a:t>г.Ухта</a:t>
            </a:r>
            <a:r>
              <a:rPr lang="ru-RU" b="1" u="sng" dirty="0" smtClean="0"/>
              <a:t>, </a:t>
            </a:r>
            <a:r>
              <a:rPr lang="ru-RU" b="1" u="sng" dirty="0" err="1" smtClean="0"/>
              <a:t>пр-т.Ленина</a:t>
            </a:r>
            <a:r>
              <a:rPr lang="ru-RU" b="1" u="sng" dirty="0"/>
              <a:t>, д.1, </a:t>
            </a:r>
            <a:r>
              <a:rPr lang="ru-RU" b="1" u="sng" dirty="0" smtClean="0"/>
              <a:t>кв.1  (167016, Республика Коми, </a:t>
            </a:r>
            <a:r>
              <a:rPr lang="ru-RU" b="1" u="sng" dirty="0" err="1" smtClean="0"/>
              <a:t>г.Сыктывкар</a:t>
            </a:r>
            <a:r>
              <a:rPr lang="ru-RU" b="1" u="sng" dirty="0" smtClean="0"/>
              <a:t>, </a:t>
            </a:r>
            <a:r>
              <a:rPr lang="ru-RU" b="1" u="sng" dirty="0" err="1" smtClean="0"/>
              <a:t>ул.Катаева</a:t>
            </a:r>
            <a:r>
              <a:rPr lang="ru-RU" b="1" u="sng" dirty="0" smtClean="0"/>
              <a:t>, д.5</a:t>
            </a:r>
            <a:r>
              <a:rPr lang="ru-RU" b="1" dirty="0" smtClean="0"/>
              <a:t>,</a:t>
            </a:r>
            <a:r>
              <a:rPr lang="ru-RU" b="1" u="sng" dirty="0" smtClean="0"/>
              <a:t> кв.3),</a:t>
            </a:r>
            <a:r>
              <a:rPr lang="ru-RU" b="1" dirty="0" smtClean="0"/>
              <a:t> </a:t>
            </a:r>
            <a:r>
              <a:rPr lang="ru-RU" b="1" u="sng" dirty="0" smtClean="0"/>
              <a:t>                                                                                                                     </a:t>
            </a:r>
            <a:r>
              <a:rPr lang="ru-RU" sz="100" u="sng" dirty="0" smtClean="0"/>
              <a:t>,</a:t>
            </a:r>
            <a:endParaRPr lang="ru-RU" sz="100" u="sng" dirty="0"/>
          </a:p>
          <a:p>
            <a:pPr algn="just"/>
            <a:r>
              <a:rPr lang="ru-RU" dirty="0"/>
              <a:t>                                      (адрес места регистрации)</a:t>
            </a:r>
          </a:p>
          <a:p>
            <a:pPr algn="just"/>
            <a:endParaRPr lang="ru-RU" dirty="0" smtClean="0"/>
          </a:p>
          <a:p>
            <a:pPr algn="just"/>
            <a:r>
              <a:rPr lang="ru-RU" dirty="0" smtClean="0"/>
              <a:t>сообщаю   </a:t>
            </a:r>
            <a:r>
              <a:rPr lang="ru-RU" dirty="0"/>
              <a:t>сведения   о   доходах,   расходах   </a:t>
            </a:r>
            <a:r>
              <a:rPr lang="ru-RU" u="sng" dirty="0"/>
              <a:t>своих</a:t>
            </a:r>
            <a:r>
              <a:rPr lang="ru-RU" dirty="0"/>
              <a:t>,  супруги   (супруга),</a:t>
            </a:r>
          </a:p>
          <a:p>
            <a:pPr algn="just"/>
            <a:r>
              <a:rPr lang="ru-RU" dirty="0"/>
              <a:t>несовершеннолетнего ребенка (нужное подчеркнуть)</a:t>
            </a:r>
          </a:p>
          <a:p>
            <a:pPr algn="just"/>
            <a:r>
              <a:rPr lang="ru-RU" sz="1600" dirty="0" smtClean="0"/>
              <a:t>_________________________________________________________________________________</a:t>
            </a:r>
            <a:endParaRPr lang="ru-RU" sz="1600" dirty="0"/>
          </a:p>
          <a:p>
            <a:pPr algn="ctr"/>
            <a:r>
              <a:rPr lang="ru-RU" sz="1600" dirty="0"/>
              <a:t> </a:t>
            </a:r>
            <a:r>
              <a:rPr lang="ru-RU" sz="1600" dirty="0" smtClean="0"/>
              <a:t>(</a:t>
            </a:r>
            <a:r>
              <a:rPr lang="ru-RU" sz="1600" dirty="0"/>
              <a:t>фамилия, имя, отчество, год рождения, серия и номер </a:t>
            </a:r>
            <a:r>
              <a:rPr lang="ru-RU" sz="1600" dirty="0" smtClean="0"/>
              <a:t>паспорта, дата </a:t>
            </a:r>
            <a:r>
              <a:rPr lang="ru-RU" sz="1600" dirty="0"/>
              <a:t>выдачи и орган, выдавший паспорт)</a:t>
            </a:r>
          </a:p>
          <a:p>
            <a:pPr algn="just"/>
            <a:r>
              <a:rPr lang="ru-RU" sz="1600" dirty="0"/>
              <a:t>___________________________________________________________________________</a:t>
            </a:r>
          </a:p>
          <a:p>
            <a:pPr algn="ctr"/>
            <a:r>
              <a:rPr lang="ru-RU" sz="1600" dirty="0"/>
              <a:t>   (адрес места регистрации, основное место работы (службы), занимаемая</a:t>
            </a:r>
          </a:p>
          <a:p>
            <a:pPr algn="ctr"/>
            <a:r>
              <a:rPr lang="ru-RU" sz="1600" dirty="0"/>
              <a:t>                          (замещаемая) должность)</a:t>
            </a:r>
          </a:p>
          <a:p>
            <a:pPr algn="just"/>
            <a:r>
              <a:rPr lang="ru-RU" sz="1500" dirty="0"/>
              <a:t>___________________________________________________________________________</a:t>
            </a:r>
          </a:p>
          <a:p>
            <a:pPr algn="ctr"/>
            <a:r>
              <a:rPr lang="ru-RU" sz="1600" dirty="0"/>
              <a:t>    (в случае отсутствия основного места работы (службы) - род занятий)</a:t>
            </a:r>
          </a:p>
          <a:p>
            <a:pPr algn="just"/>
            <a:r>
              <a:rPr lang="ru-RU" sz="1600" dirty="0"/>
              <a:t>___________________________________________________________________________</a:t>
            </a:r>
          </a:p>
          <a:p>
            <a:pPr algn="just"/>
            <a:r>
              <a:rPr lang="ru-RU" sz="1600" dirty="0"/>
              <a:t>___________________________________________________________________________</a:t>
            </a:r>
          </a:p>
          <a:p>
            <a:pPr algn="just"/>
            <a:r>
              <a:rPr lang="ru-RU" dirty="0"/>
              <a:t>за    отчетный   период   с  1  января  </a:t>
            </a:r>
            <a:r>
              <a:rPr lang="ru-RU" dirty="0" smtClean="0"/>
              <a:t>2016 </a:t>
            </a:r>
            <a:r>
              <a:rPr lang="ru-RU" dirty="0"/>
              <a:t>г.   по   31  декабря  </a:t>
            </a:r>
            <a:r>
              <a:rPr lang="ru-RU" dirty="0" smtClean="0"/>
              <a:t>2016 </a:t>
            </a:r>
            <a:r>
              <a:rPr lang="ru-RU" dirty="0"/>
              <a:t>г.</a:t>
            </a:r>
          </a:p>
          <a:p>
            <a:pPr algn="just"/>
            <a:r>
              <a:rPr lang="ru-RU" dirty="0"/>
              <a:t>об </a:t>
            </a:r>
            <a:r>
              <a:rPr lang="ru-RU" dirty="0" smtClean="0"/>
              <a:t>имуществе</a:t>
            </a:r>
            <a:r>
              <a:rPr lang="ru-RU" dirty="0"/>
              <a:t>,  </a:t>
            </a:r>
            <a:r>
              <a:rPr lang="ru-RU" dirty="0" smtClean="0"/>
              <a:t>принадлежащем </a:t>
            </a:r>
            <a:r>
              <a:rPr lang="ru-RU" sz="1600" u="sng" dirty="0" smtClean="0"/>
              <a:t>_</a:t>
            </a:r>
            <a:r>
              <a:rPr lang="ru-RU" b="1" u="sng" dirty="0" smtClean="0"/>
              <a:t>Иванову Петру Ивановичу</a:t>
            </a:r>
            <a:endParaRPr lang="ru-RU" b="1" u="sng" dirty="0"/>
          </a:p>
          <a:p>
            <a:pPr algn="just"/>
            <a:r>
              <a:rPr lang="ru-RU" sz="1600" dirty="0" smtClean="0"/>
              <a:t>                                                                           (</a:t>
            </a:r>
            <a:r>
              <a:rPr lang="ru-RU" sz="1600" dirty="0"/>
              <a:t>фамилия, имя, отчество)</a:t>
            </a:r>
          </a:p>
          <a:p>
            <a:pPr algn="just"/>
            <a:r>
              <a:rPr lang="ru-RU" dirty="0"/>
              <a:t>на   праве   собственности,   о   вкладах  в  банках,  ценных  бумагах,  об</a:t>
            </a:r>
          </a:p>
          <a:p>
            <a:pPr algn="just"/>
            <a:r>
              <a:rPr lang="ru-RU" dirty="0"/>
              <a:t>обязательствах имущественного характера по состоянию на </a:t>
            </a:r>
            <a:r>
              <a:rPr lang="ru-RU" dirty="0" smtClean="0"/>
              <a:t>«31» декабря 2016 </a:t>
            </a:r>
            <a:r>
              <a:rPr lang="ru-RU" dirty="0"/>
              <a:t>г.</a:t>
            </a:r>
          </a:p>
        </p:txBody>
      </p:sp>
      <p:sp>
        <p:nvSpPr>
          <p:cNvPr id="4" name="Овал 3"/>
          <p:cNvSpPr/>
          <p:nvPr/>
        </p:nvSpPr>
        <p:spPr>
          <a:xfrm>
            <a:off x="1331640" y="692696"/>
            <a:ext cx="763284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025697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323529" y="365127"/>
            <a:ext cx="8712968" cy="687610"/>
          </a:xfrm>
          <a:prstGeom prst="rect">
            <a:avLst/>
          </a:prstGeom>
        </p:spPr>
        <p:txBody>
          <a:bodyP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ru-RU" sz="2400" b="1" dirty="0" smtClean="0">
                <a:solidFill>
                  <a:srgbClr val="FF0000"/>
                </a:solidFill>
                <a:latin typeface="+mn-lt"/>
                <a:ea typeface="+mn-ea"/>
                <a:cs typeface="+mn-cs"/>
              </a:rPr>
              <a:t>ПРИМЕР ЗАПОЛНЕНИЯ ТИТУЛЬНОГО ЛИСТА </a:t>
            </a:r>
          </a:p>
          <a:p>
            <a:pPr algn="ctr"/>
            <a:r>
              <a:rPr lang="ru-RU" sz="2400" b="1" dirty="0" smtClean="0">
                <a:solidFill>
                  <a:srgbClr val="FF0000"/>
                </a:solidFill>
                <a:latin typeface="+mn-lt"/>
                <a:ea typeface="+mn-ea"/>
                <a:cs typeface="+mn-cs"/>
              </a:rPr>
              <a:t>НА СУПРУГУ СЛУЖАЩЕГО </a:t>
            </a:r>
            <a:endParaRPr lang="ru-RU" sz="2400" b="1" dirty="0">
              <a:solidFill>
                <a:srgbClr val="FF0000"/>
              </a:solidFill>
              <a:latin typeface="+mn-lt"/>
              <a:ea typeface="+mn-ea"/>
              <a:cs typeface="+mn-cs"/>
            </a:endParaRPr>
          </a:p>
        </p:txBody>
      </p:sp>
      <p:sp>
        <p:nvSpPr>
          <p:cNvPr id="4" name="Прямоугольник 3"/>
          <p:cNvSpPr/>
          <p:nvPr/>
        </p:nvSpPr>
        <p:spPr>
          <a:xfrm>
            <a:off x="113078" y="1052737"/>
            <a:ext cx="8928993" cy="5149871"/>
          </a:xfrm>
          <a:prstGeom prst="rect">
            <a:avLst/>
          </a:prstGeom>
        </p:spPr>
        <p:txBody>
          <a:bodyPr wrap="square">
            <a:spAutoFit/>
          </a:bodyPr>
          <a:lstStyle/>
          <a:p>
            <a:pPr algn="ctr">
              <a:spcAft>
                <a:spcPts val="0"/>
              </a:spcAft>
            </a:pPr>
            <a:r>
              <a:rPr lang="ru-RU" sz="1600" b="1" u="sng" spc="-20" dirty="0">
                <a:ea typeface="Times New Roman" panose="02020603050405020304" pitchFamily="18" charset="0"/>
              </a:rPr>
              <a:t>В отдел муниципальной службы и кадров администрации МО ГО «Сыктывкар»</a:t>
            </a:r>
            <a:endParaRPr lang="ru-RU" b="1" u="sng" dirty="0">
              <a:ea typeface="Times New Roman" panose="02020603050405020304" pitchFamily="18" charset="0"/>
            </a:endParaRPr>
          </a:p>
          <a:p>
            <a:pPr algn="ctr">
              <a:spcAft>
                <a:spcPts val="0"/>
              </a:spcAft>
            </a:pPr>
            <a:r>
              <a:rPr lang="ru-RU" sz="1600" dirty="0">
                <a:ea typeface="Times New Roman" panose="02020603050405020304" pitchFamily="18" charset="0"/>
              </a:rPr>
              <a:t>(указывается наименование кадрового подразделения федерального государственного органа, иного органа или организации)</a:t>
            </a:r>
          </a:p>
          <a:p>
            <a:pPr algn="ctr">
              <a:spcAft>
                <a:spcPts val="0"/>
              </a:spcAft>
            </a:pPr>
            <a:r>
              <a:rPr lang="ru-RU" sz="2000" b="1" dirty="0">
                <a:ea typeface="Times New Roman" panose="02020603050405020304" pitchFamily="18" charset="0"/>
              </a:rPr>
              <a:t> </a:t>
            </a:r>
            <a:endParaRPr lang="ru-RU" dirty="0">
              <a:ea typeface="Times New Roman" panose="02020603050405020304" pitchFamily="18" charset="0"/>
            </a:endParaRPr>
          </a:p>
          <a:p>
            <a:pPr algn="ctr">
              <a:spcAft>
                <a:spcPts val="0"/>
              </a:spcAft>
            </a:pPr>
            <a:r>
              <a:rPr lang="ru-RU" sz="2000" b="1" dirty="0">
                <a:ea typeface="Times New Roman" panose="02020603050405020304" pitchFamily="18" charset="0"/>
              </a:rPr>
              <a:t>СПРАВКА</a:t>
            </a:r>
            <a:br>
              <a:rPr lang="ru-RU" sz="2000" b="1" dirty="0">
                <a:ea typeface="Times New Roman" panose="02020603050405020304" pitchFamily="18" charset="0"/>
              </a:rPr>
            </a:br>
            <a:r>
              <a:rPr lang="ru-RU" sz="2000" b="1" dirty="0">
                <a:ea typeface="Times New Roman" panose="02020603050405020304" pitchFamily="18" charset="0"/>
              </a:rPr>
              <a:t>о доходах, расходах, об имуществе и обязательствах имущественного характера</a:t>
            </a:r>
            <a:br>
              <a:rPr lang="ru-RU" sz="2000" b="1" dirty="0">
                <a:ea typeface="Times New Roman" panose="02020603050405020304" pitchFamily="18" charset="0"/>
              </a:rPr>
            </a:br>
            <a:endParaRPr lang="ru-RU" dirty="0">
              <a:ea typeface="Times New Roman" panose="02020603050405020304" pitchFamily="18" charset="0"/>
            </a:endParaRPr>
          </a:p>
          <a:p>
            <a:pPr>
              <a:lnSpc>
                <a:spcPct val="90000"/>
              </a:lnSpc>
              <a:spcAft>
                <a:spcPts val="0"/>
              </a:spcAft>
            </a:pPr>
            <a:r>
              <a:rPr lang="ru-RU" b="1" u="sng" dirty="0">
                <a:ea typeface="Times New Roman" panose="02020603050405020304" pitchFamily="18" charset="0"/>
              </a:rPr>
              <a:t>Я, Иванов Петр Иванович, 15 октября 1968 г.р</a:t>
            </a:r>
            <a:r>
              <a:rPr lang="ru-RU" b="1" u="sng" dirty="0" smtClean="0">
                <a:ea typeface="Times New Roman" panose="02020603050405020304" pitchFamily="18" charset="0"/>
              </a:rPr>
              <a:t>.,                                                                             </a:t>
            </a:r>
            <a:r>
              <a:rPr lang="ru-RU" sz="100" b="1" u="sng" dirty="0" smtClean="0">
                <a:ea typeface="Times New Roman" panose="02020603050405020304" pitchFamily="18" charset="0"/>
              </a:rPr>
              <a:t>,</a:t>
            </a:r>
            <a:endParaRPr lang="ru-RU" sz="100" u="sng" dirty="0">
              <a:ea typeface="Times New Roman" panose="02020603050405020304" pitchFamily="18" charset="0"/>
            </a:endParaRPr>
          </a:p>
          <a:p>
            <a:pPr>
              <a:lnSpc>
                <a:spcPct val="90000"/>
              </a:lnSpc>
              <a:spcAft>
                <a:spcPts val="0"/>
              </a:spcAft>
            </a:pPr>
            <a:r>
              <a:rPr lang="ru-RU" sz="1600" b="1" dirty="0">
                <a:ea typeface="Times New Roman" panose="02020603050405020304" pitchFamily="18" charset="0"/>
              </a:rPr>
              <a:t> </a:t>
            </a:r>
            <a:endParaRPr lang="ru-RU" dirty="0">
              <a:ea typeface="Times New Roman" panose="02020603050405020304" pitchFamily="18" charset="0"/>
            </a:endParaRPr>
          </a:p>
          <a:p>
            <a:pPr algn="just">
              <a:lnSpc>
                <a:spcPct val="90000"/>
              </a:lnSpc>
              <a:spcAft>
                <a:spcPts val="0"/>
              </a:spcAft>
            </a:pPr>
            <a:r>
              <a:rPr lang="ru-RU" b="1" u="sng" dirty="0" smtClean="0">
                <a:ea typeface="Times New Roman" panose="02020603050405020304" pitchFamily="18" charset="0"/>
              </a:rPr>
              <a:t>                                    паспорт </a:t>
            </a:r>
            <a:r>
              <a:rPr lang="ru-RU" b="1" u="sng" dirty="0">
                <a:ea typeface="Times New Roman" panose="02020603050405020304" pitchFamily="18" charset="0"/>
              </a:rPr>
              <a:t>40 05 152684, выдан 12.03.2003 г. УВД </a:t>
            </a:r>
            <a:r>
              <a:rPr lang="ru-RU" b="1" u="sng" dirty="0" err="1" smtClean="0">
                <a:ea typeface="Times New Roman" panose="02020603050405020304" pitchFamily="18" charset="0"/>
              </a:rPr>
              <a:t>г.Сыктывкара</a:t>
            </a:r>
            <a:r>
              <a:rPr lang="ru-RU" b="1" u="sng" dirty="0" smtClean="0">
                <a:ea typeface="Times New Roman" panose="02020603050405020304" pitchFamily="18" charset="0"/>
              </a:rPr>
              <a:t>,               </a:t>
            </a:r>
            <a:r>
              <a:rPr lang="ru-RU" sz="100" b="1" dirty="0" smtClean="0">
                <a:ea typeface="Times New Roman" panose="02020603050405020304" pitchFamily="18" charset="0"/>
              </a:rPr>
              <a:t>,</a:t>
            </a:r>
            <a:endParaRPr lang="ru-RU" sz="100" dirty="0">
              <a:ea typeface="Times New Roman" panose="02020603050405020304" pitchFamily="18" charset="0"/>
            </a:endParaRPr>
          </a:p>
          <a:p>
            <a:pPr marR="71755" algn="ctr">
              <a:lnSpc>
                <a:spcPct val="90000"/>
              </a:lnSpc>
              <a:spcAft>
                <a:spcPts val="0"/>
              </a:spcAft>
            </a:pPr>
            <a:r>
              <a:rPr lang="ru-RU" sz="1600" dirty="0">
                <a:ea typeface="Times New Roman" panose="02020603050405020304" pitchFamily="18" charset="0"/>
              </a:rPr>
              <a:t>(фамилия, имя, отчество, дата рождения, серия и номер паспорта, дата выдачи и орган, </a:t>
            </a:r>
            <a:r>
              <a:rPr lang="ru-RU" sz="1600" dirty="0" smtClean="0">
                <a:ea typeface="Times New Roman" panose="02020603050405020304" pitchFamily="18" charset="0"/>
              </a:rPr>
              <a:t/>
            </a:r>
            <a:br>
              <a:rPr lang="ru-RU" sz="1600" dirty="0" smtClean="0">
                <a:ea typeface="Times New Roman" panose="02020603050405020304" pitchFamily="18" charset="0"/>
              </a:rPr>
            </a:br>
            <a:r>
              <a:rPr lang="ru-RU" sz="1600" dirty="0" smtClean="0">
                <a:ea typeface="Times New Roman" panose="02020603050405020304" pitchFamily="18" charset="0"/>
              </a:rPr>
              <a:t>выдавший </a:t>
            </a:r>
            <a:r>
              <a:rPr lang="ru-RU" sz="1600" dirty="0">
                <a:ea typeface="Times New Roman" panose="02020603050405020304" pitchFamily="18" charset="0"/>
              </a:rPr>
              <a:t>паспорт)</a:t>
            </a:r>
            <a:endParaRPr lang="ru-RU" dirty="0">
              <a:ea typeface="Times New Roman" panose="02020603050405020304" pitchFamily="18" charset="0"/>
            </a:endParaRPr>
          </a:p>
          <a:p>
            <a:pPr marR="71755" algn="ctr">
              <a:lnSpc>
                <a:spcPct val="90000"/>
              </a:lnSpc>
              <a:spcAft>
                <a:spcPts val="0"/>
              </a:spcAft>
            </a:pPr>
            <a:r>
              <a:rPr lang="ru-RU" sz="1050" dirty="0">
                <a:ea typeface="Times New Roman" panose="02020603050405020304" pitchFamily="18" charset="0"/>
              </a:rPr>
              <a:t> </a:t>
            </a:r>
            <a:endParaRPr lang="ru-RU" dirty="0">
              <a:ea typeface="Times New Roman" panose="02020603050405020304" pitchFamily="18" charset="0"/>
            </a:endParaRPr>
          </a:p>
          <a:p>
            <a:pPr algn="ctr">
              <a:lnSpc>
                <a:spcPct val="90000"/>
              </a:lnSpc>
              <a:spcAft>
                <a:spcPts val="0"/>
              </a:spcAft>
              <a:tabLst>
                <a:tab pos="6246495" algn="l"/>
              </a:tabLst>
            </a:pPr>
            <a:r>
              <a:rPr lang="ru-RU" b="1" u="sng" dirty="0" smtClean="0">
                <a:ea typeface="Times New Roman" panose="02020603050405020304" pitchFamily="18" charset="0"/>
              </a:rPr>
              <a:t>                           Администрация </a:t>
            </a:r>
            <a:r>
              <a:rPr lang="ru-RU" b="1" u="sng" dirty="0">
                <a:ea typeface="Times New Roman" panose="02020603050405020304" pitchFamily="18" charset="0"/>
              </a:rPr>
              <a:t>МО ГО «Сыктывкар», заместитель </a:t>
            </a:r>
            <a:r>
              <a:rPr lang="ru-RU" b="1" u="sng" dirty="0" smtClean="0">
                <a:ea typeface="Times New Roman" panose="02020603050405020304" pitchFamily="18" charset="0"/>
              </a:rPr>
              <a:t>начальника                  </a:t>
            </a:r>
            <a:r>
              <a:rPr lang="ru-RU" sz="100" b="1" u="sng" dirty="0" smtClean="0">
                <a:ea typeface="Times New Roman" panose="02020603050405020304" pitchFamily="18" charset="0"/>
              </a:rPr>
              <a:t>.</a:t>
            </a:r>
            <a:endParaRPr lang="ru-RU" sz="100" u="sng" dirty="0">
              <a:ea typeface="Times New Roman" panose="02020603050405020304" pitchFamily="18" charset="0"/>
            </a:endParaRPr>
          </a:p>
          <a:p>
            <a:pPr>
              <a:lnSpc>
                <a:spcPct val="90000"/>
              </a:lnSpc>
              <a:spcAft>
                <a:spcPts val="0"/>
              </a:spcAft>
            </a:pPr>
            <a:r>
              <a:rPr lang="ru-RU" sz="400" dirty="0">
                <a:ea typeface="Times New Roman" panose="02020603050405020304" pitchFamily="18" charset="0"/>
              </a:rPr>
              <a:t> </a:t>
            </a:r>
            <a:endParaRPr lang="ru-RU" dirty="0">
              <a:ea typeface="Times New Roman" panose="02020603050405020304" pitchFamily="18" charset="0"/>
            </a:endParaRPr>
          </a:p>
          <a:p>
            <a:pPr algn="ctr">
              <a:lnSpc>
                <a:spcPct val="90000"/>
              </a:lnSpc>
              <a:spcAft>
                <a:spcPts val="0"/>
              </a:spcAft>
              <a:tabLst>
                <a:tab pos="6246495" algn="l"/>
              </a:tabLst>
            </a:pPr>
            <a:r>
              <a:rPr lang="ru-RU" sz="1600" dirty="0">
                <a:ea typeface="Times New Roman" panose="02020603050405020304" pitchFamily="18" charset="0"/>
              </a:rPr>
              <a:t>(место работы (службы), занимаемая (замещаемая) должность; в случае отсутствия основного места работы</a:t>
            </a:r>
            <a:endParaRPr lang="ru-RU" dirty="0">
              <a:ea typeface="Times New Roman" panose="02020603050405020304" pitchFamily="18" charset="0"/>
            </a:endParaRPr>
          </a:p>
          <a:p>
            <a:pPr algn="ctr">
              <a:lnSpc>
                <a:spcPct val="90000"/>
              </a:lnSpc>
              <a:spcAft>
                <a:spcPts val="0"/>
              </a:spcAft>
              <a:tabLst>
                <a:tab pos="6246495" algn="l"/>
              </a:tabLst>
            </a:pPr>
            <a:r>
              <a:rPr lang="ru-RU" b="1" u="sng" dirty="0" smtClean="0">
                <a:ea typeface="Times New Roman" panose="02020603050405020304" pitchFamily="18" charset="0"/>
              </a:rPr>
              <a:t>                                             отдела </a:t>
            </a:r>
            <a:r>
              <a:rPr lang="ru-RU" b="1" u="sng" dirty="0">
                <a:ea typeface="Times New Roman" panose="02020603050405020304" pitchFamily="18" charset="0"/>
              </a:rPr>
              <a:t>по финансово-экономической </a:t>
            </a:r>
            <a:r>
              <a:rPr lang="ru-RU" b="1" u="sng" dirty="0" smtClean="0">
                <a:ea typeface="Times New Roman" panose="02020603050405020304" pitchFamily="18" charset="0"/>
              </a:rPr>
              <a:t>работе,                                   </a:t>
            </a:r>
            <a:r>
              <a:rPr lang="ru-RU" sz="100" b="1" dirty="0" smtClean="0">
                <a:ea typeface="Times New Roman" panose="02020603050405020304" pitchFamily="18" charset="0"/>
              </a:rPr>
              <a:t>.</a:t>
            </a:r>
            <a:endParaRPr lang="ru-RU" sz="100" dirty="0">
              <a:ea typeface="Times New Roman" panose="02020603050405020304" pitchFamily="18" charset="0"/>
            </a:endParaRPr>
          </a:p>
          <a:p>
            <a:pPr marR="71755" algn="ctr">
              <a:lnSpc>
                <a:spcPct val="90000"/>
              </a:lnSpc>
              <a:spcAft>
                <a:spcPts val="0"/>
              </a:spcAft>
            </a:pPr>
            <a:r>
              <a:rPr lang="ru-RU" sz="1600" dirty="0">
                <a:ea typeface="Times New Roman" panose="02020603050405020304" pitchFamily="18" charset="0"/>
              </a:rPr>
              <a:t> (службы) – род занятий; должность, на замещение которой претендует гражданин </a:t>
            </a:r>
            <a:r>
              <a:rPr lang="ru-RU" sz="1600" dirty="0" smtClean="0">
                <a:ea typeface="Times New Roman" panose="02020603050405020304" pitchFamily="18" charset="0"/>
              </a:rPr>
              <a:t/>
            </a:r>
            <a:br>
              <a:rPr lang="ru-RU" sz="1600" dirty="0" smtClean="0">
                <a:ea typeface="Times New Roman" panose="02020603050405020304" pitchFamily="18" charset="0"/>
              </a:rPr>
            </a:br>
            <a:r>
              <a:rPr lang="ru-RU" sz="1600" dirty="0" smtClean="0">
                <a:ea typeface="Times New Roman" panose="02020603050405020304" pitchFamily="18" charset="0"/>
              </a:rPr>
              <a:t>(</a:t>
            </a:r>
            <a:r>
              <a:rPr lang="ru-RU" sz="1600" dirty="0">
                <a:ea typeface="Times New Roman" panose="02020603050405020304" pitchFamily="18" charset="0"/>
              </a:rPr>
              <a:t>если применимо)</a:t>
            </a:r>
            <a:endParaRPr lang="ru-RU" dirty="0">
              <a:ea typeface="Times New Roman" panose="02020603050405020304" pitchFamily="18" charset="0"/>
            </a:endParaRPr>
          </a:p>
        </p:txBody>
      </p:sp>
    </p:spTree>
    <p:extLst>
      <p:ext uri="{BB962C8B-B14F-4D97-AF65-F5344CB8AC3E}">
        <p14:creationId xmlns:p14="http://schemas.microsoft.com/office/powerpoint/2010/main" val="3477378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04664"/>
            <a:ext cx="8424936" cy="5447645"/>
          </a:xfrm>
          <a:prstGeom prst="rect">
            <a:avLst/>
          </a:prstGeom>
        </p:spPr>
        <p:txBody>
          <a:bodyPr wrap="square">
            <a:spAutoFit/>
          </a:bodyPr>
          <a:lstStyle/>
          <a:p>
            <a:pPr algn="just"/>
            <a:r>
              <a:rPr lang="ru-RU" dirty="0"/>
              <a:t>зарегистрированный по адресу: </a:t>
            </a:r>
            <a:r>
              <a:rPr lang="ru-RU" sz="1700" b="1" u="sng" dirty="0">
                <a:ea typeface="Times New Roman" panose="02020603050405020304" pitchFamily="18" charset="0"/>
              </a:rPr>
              <a:t>167016, Республика Коми, </a:t>
            </a:r>
            <a:r>
              <a:rPr lang="ru-RU" sz="1700" b="1" u="sng" dirty="0" err="1">
                <a:ea typeface="Times New Roman" panose="02020603050405020304" pitchFamily="18" charset="0"/>
              </a:rPr>
              <a:t>г.Сыктывкар</a:t>
            </a:r>
            <a:r>
              <a:rPr lang="ru-RU" sz="1700" b="1" u="sng" dirty="0">
                <a:ea typeface="Times New Roman" panose="02020603050405020304" pitchFamily="18" charset="0"/>
              </a:rPr>
              <a:t>, </a:t>
            </a:r>
            <a:r>
              <a:rPr lang="ru-RU" sz="1700" b="1" u="sng" dirty="0" err="1">
                <a:ea typeface="Times New Roman" panose="02020603050405020304" pitchFamily="18" charset="0"/>
              </a:rPr>
              <a:t>ул.Катаева</a:t>
            </a:r>
            <a:r>
              <a:rPr lang="ru-RU" sz="1700" b="1" u="sng" dirty="0">
                <a:ea typeface="Times New Roman" panose="02020603050405020304" pitchFamily="18" charset="0"/>
              </a:rPr>
              <a:t>, д.5, кв.3 кв.1 </a:t>
            </a:r>
            <a:r>
              <a:rPr lang="ru-RU" sz="1700" b="1" u="sng" dirty="0" smtClean="0">
                <a:ea typeface="Times New Roman" panose="02020603050405020304" pitchFamily="18" charset="0"/>
              </a:rPr>
              <a:t>(</a:t>
            </a:r>
            <a:r>
              <a:rPr lang="ru-RU" sz="1700" b="1" u="sng" dirty="0">
                <a:ea typeface="Times New Roman" panose="02020603050405020304" pitchFamily="18" charset="0"/>
              </a:rPr>
              <a:t>167016, Республика Коми, </a:t>
            </a:r>
            <a:r>
              <a:rPr lang="ru-RU" sz="1700" b="1" u="sng" dirty="0" err="1">
                <a:ea typeface="Times New Roman" panose="02020603050405020304" pitchFamily="18" charset="0"/>
              </a:rPr>
              <a:t>г.Сыктывкар</a:t>
            </a:r>
            <a:r>
              <a:rPr lang="ru-RU" sz="1700" b="1" u="sng" dirty="0">
                <a:ea typeface="Times New Roman" panose="02020603050405020304" pitchFamily="18" charset="0"/>
              </a:rPr>
              <a:t>, </a:t>
            </a:r>
            <a:r>
              <a:rPr lang="ru-RU" sz="1700" b="1" u="sng" dirty="0" err="1">
                <a:ea typeface="Times New Roman" panose="02020603050405020304" pitchFamily="18" charset="0"/>
              </a:rPr>
              <a:t>ул.Катаева</a:t>
            </a:r>
            <a:r>
              <a:rPr lang="ru-RU" sz="1700" b="1" u="sng" dirty="0">
                <a:ea typeface="Times New Roman" panose="02020603050405020304" pitchFamily="18" charset="0"/>
              </a:rPr>
              <a:t>, д.5, </a:t>
            </a:r>
            <a:r>
              <a:rPr lang="ru-RU" sz="1700" b="1" u="sng" dirty="0" smtClean="0">
                <a:ea typeface="Times New Roman" panose="02020603050405020304" pitchFamily="18" charset="0"/>
              </a:rPr>
              <a:t>кв.3),                                                                                                                     </a:t>
            </a:r>
            <a:r>
              <a:rPr lang="ru-RU" sz="100" u="sng" dirty="0" smtClean="0"/>
              <a:t>,</a:t>
            </a:r>
            <a:endParaRPr lang="ru-RU" sz="100" u="sng" dirty="0"/>
          </a:p>
          <a:p>
            <a:pPr algn="just"/>
            <a:r>
              <a:rPr lang="ru-RU" dirty="0"/>
              <a:t>                                    </a:t>
            </a:r>
            <a:r>
              <a:rPr lang="ru-RU" dirty="0" smtClean="0"/>
              <a:t>                    </a:t>
            </a:r>
            <a:r>
              <a:rPr lang="ru-RU" dirty="0"/>
              <a:t>(адрес места регистрации)</a:t>
            </a:r>
          </a:p>
          <a:p>
            <a:pPr algn="just"/>
            <a:endParaRPr lang="ru-RU" dirty="0" smtClean="0"/>
          </a:p>
          <a:p>
            <a:pPr algn="just"/>
            <a:r>
              <a:rPr lang="ru-RU" dirty="0" smtClean="0"/>
              <a:t>сообщаю   </a:t>
            </a:r>
            <a:r>
              <a:rPr lang="ru-RU" dirty="0"/>
              <a:t>сведения   о   доходах,   расходах   своих,  </a:t>
            </a:r>
            <a:r>
              <a:rPr lang="ru-RU" u="sng" dirty="0"/>
              <a:t>супруги</a:t>
            </a:r>
            <a:r>
              <a:rPr lang="ru-RU" dirty="0"/>
              <a:t>   (супруга),</a:t>
            </a:r>
          </a:p>
          <a:p>
            <a:pPr algn="just"/>
            <a:r>
              <a:rPr lang="ru-RU" dirty="0"/>
              <a:t>несовершеннолетнего ребенка (нужное подчеркнуть)</a:t>
            </a:r>
          </a:p>
          <a:p>
            <a:pPr algn="just"/>
            <a:r>
              <a:rPr lang="ru-RU" b="1" u="sng" dirty="0">
                <a:ea typeface="Times New Roman" panose="02020603050405020304" pitchFamily="18" charset="0"/>
              </a:rPr>
              <a:t>                  </a:t>
            </a:r>
            <a:r>
              <a:rPr lang="ru-RU" b="1" u="sng" dirty="0" smtClean="0">
                <a:ea typeface="Times New Roman" panose="02020603050405020304" pitchFamily="18" charset="0"/>
              </a:rPr>
              <a:t> </a:t>
            </a:r>
            <a:r>
              <a:rPr lang="ru-RU" b="1" u="sng" dirty="0">
                <a:ea typeface="Times New Roman" panose="02020603050405020304" pitchFamily="18" charset="0"/>
              </a:rPr>
              <a:t>Ивановой Марии </a:t>
            </a:r>
            <a:r>
              <a:rPr lang="ru-RU" b="1" u="sng" dirty="0" smtClean="0">
                <a:ea typeface="Times New Roman" panose="02020603050405020304" pitchFamily="18" charset="0"/>
              </a:rPr>
              <a:t>Николаевны, 12.11.1970 г.р., </a:t>
            </a:r>
            <a:r>
              <a:rPr lang="ru-RU" sz="100" b="1" u="sng" dirty="0" smtClean="0">
                <a:ea typeface="Times New Roman" panose="02020603050405020304" pitchFamily="18" charset="0"/>
              </a:rPr>
              <a:t>,</a:t>
            </a:r>
            <a:r>
              <a:rPr lang="ru-RU" b="1" u="sng" dirty="0" smtClean="0">
                <a:ea typeface="Times New Roman" panose="02020603050405020304" pitchFamily="18" charset="0"/>
              </a:rPr>
              <a:t> </a:t>
            </a:r>
            <a:br>
              <a:rPr lang="ru-RU" b="1" u="sng" dirty="0" smtClean="0">
                <a:ea typeface="Times New Roman" panose="02020603050405020304" pitchFamily="18" charset="0"/>
              </a:rPr>
            </a:br>
            <a:r>
              <a:rPr lang="ru-RU" b="1" u="sng" dirty="0" smtClean="0">
                <a:ea typeface="Times New Roman" panose="02020603050405020304" pitchFamily="18" charset="0"/>
              </a:rPr>
              <a:t>                    паспорт 41 06 132679, </a:t>
            </a:r>
            <a:r>
              <a:rPr lang="ru-RU" b="1" u="sng" dirty="0">
                <a:ea typeface="Times New Roman" panose="02020603050405020304" pitchFamily="18" charset="0"/>
              </a:rPr>
              <a:t>выдан </a:t>
            </a:r>
            <a:r>
              <a:rPr lang="ru-RU" b="1" u="sng" dirty="0" smtClean="0">
                <a:ea typeface="Times New Roman" panose="02020603050405020304" pitchFamily="18" charset="0"/>
              </a:rPr>
              <a:t>05.03.2001 </a:t>
            </a:r>
            <a:r>
              <a:rPr lang="ru-RU" b="1" u="sng" dirty="0">
                <a:ea typeface="Times New Roman" panose="02020603050405020304" pitchFamily="18" charset="0"/>
              </a:rPr>
              <a:t>г. УВД </a:t>
            </a:r>
            <a:r>
              <a:rPr lang="ru-RU" b="1" u="sng" dirty="0" err="1" smtClean="0">
                <a:ea typeface="Times New Roman" panose="02020603050405020304" pitchFamily="18" charset="0"/>
              </a:rPr>
              <a:t>г.Сыктывкара</a:t>
            </a:r>
            <a:r>
              <a:rPr lang="ru-RU" b="1" u="sng" dirty="0" smtClean="0">
                <a:ea typeface="Times New Roman" panose="02020603050405020304" pitchFamily="18" charset="0"/>
              </a:rPr>
              <a:t>,</a:t>
            </a:r>
            <a:r>
              <a:rPr lang="ru-RU" b="1" u="sng" dirty="0" smtClean="0"/>
              <a:t>                     </a:t>
            </a:r>
            <a:r>
              <a:rPr lang="ru-RU" sz="100" b="1" u="sng" dirty="0" smtClean="0"/>
              <a:t>.</a:t>
            </a:r>
            <a:r>
              <a:rPr lang="ru-RU" b="1" u="sng" dirty="0" smtClean="0"/>
              <a:t>                                                             </a:t>
            </a:r>
          </a:p>
          <a:p>
            <a:pPr algn="ctr"/>
            <a:r>
              <a:rPr lang="ru-RU" sz="1600" dirty="0"/>
              <a:t>ф</a:t>
            </a:r>
            <a:r>
              <a:rPr lang="ru-RU" sz="1600" dirty="0" smtClean="0"/>
              <a:t>амилия</a:t>
            </a:r>
            <a:r>
              <a:rPr lang="ru-RU" sz="1600" dirty="0"/>
              <a:t>, имя, отчество, год рождения, серия и номер </a:t>
            </a:r>
            <a:r>
              <a:rPr lang="ru-RU" sz="1600" dirty="0" smtClean="0"/>
              <a:t>паспорта, дата </a:t>
            </a:r>
            <a:r>
              <a:rPr lang="ru-RU" sz="1600" dirty="0"/>
              <a:t>выдачи и орган, выдавший паспорт)</a:t>
            </a:r>
          </a:p>
          <a:p>
            <a:r>
              <a:rPr lang="ru-RU" sz="1600" b="1" u="sng" dirty="0" smtClean="0">
                <a:ea typeface="Times New Roman" panose="02020603050405020304" pitchFamily="18" charset="0"/>
              </a:rPr>
              <a:t>                          </a:t>
            </a:r>
            <a:r>
              <a:rPr lang="ru-RU" b="1" u="sng" dirty="0">
                <a:ea typeface="Times New Roman" panose="02020603050405020304" pitchFamily="18" charset="0"/>
              </a:rPr>
              <a:t>167016, Республика Коми, </a:t>
            </a:r>
            <a:r>
              <a:rPr lang="ru-RU" b="1" u="sng" dirty="0" err="1">
                <a:ea typeface="Times New Roman" panose="02020603050405020304" pitchFamily="18" charset="0"/>
              </a:rPr>
              <a:t>г.Сыктывкар</a:t>
            </a:r>
            <a:r>
              <a:rPr lang="ru-RU" b="1" u="sng" dirty="0">
                <a:ea typeface="Times New Roman" panose="02020603050405020304" pitchFamily="18" charset="0"/>
              </a:rPr>
              <a:t>, </a:t>
            </a:r>
            <a:r>
              <a:rPr lang="ru-RU" b="1" u="sng" dirty="0" err="1">
                <a:ea typeface="Times New Roman" panose="02020603050405020304" pitchFamily="18" charset="0"/>
              </a:rPr>
              <a:t>ул.Катаева</a:t>
            </a:r>
            <a:r>
              <a:rPr lang="ru-RU" b="1" u="sng" dirty="0">
                <a:ea typeface="Times New Roman" panose="02020603050405020304" pitchFamily="18" charset="0"/>
              </a:rPr>
              <a:t>, д.5, </a:t>
            </a:r>
            <a:r>
              <a:rPr lang="ru-RU" b="1" u="sng" dirty="0" smtClean="0">
                <a:ea typeface="Times New Roman" panose="02020603050405020304" pitchFamily="18" charset="0"/>
              </a:rPr>
              <a:t>кв.3,                  </a:t>
            </a:r>
            <a:r>
              <a:rPr lang="ru-RU" sz="100" b="1" u="sng" dirty="0" smtClean="0">
                <a:ea typeface="Times New Roman" panose="02020603050405020304" pitchFamily="18" charset="0"/>
              </a:rPr>
              <a:t>.</a:t>
            </a:r>
            <a:r>
              <a:rPr lang="ru-RU" b="1" u="sng" dirty="0" smtClean="0">
                <a:ea typeface="Times New Roman" panose="02020603050405020304" pitchFamily="18" charset="0"/>
              </a:rPr>
              <a:t> </a:t>
            </a:r>
            <a:endParaRPr lang="ru-RU" b="1" u="sng" dirty="0">
              <a:ea typeface="Times New Roman" panose="02020603050405020304" pitchFamily="18" charset="0"/>
            </a:endParaRPr>
          </a:p>
          <a:p>
            <a:r>
              <a:rPr lang="ru-RU" b="1" u="sng" dirty="0" smtClean="0">
                <a:ea typeface="Times New Roman" panose="02020603050405020304" pitchFamily="18" charset="0"/>
              </a:rPr>
              <a:t>                                       ООО </a:t>
            </a:r>
            <a:r>
              <a:rPr lang="ru-RU" b="1" u="sng" dirty="0">
                <a:ea typeface="Times New Roman" panose="02020603050405020304" pitchFamily="18" charset="0"/>
              </a:rPr>
              <a:t>«АВС», менеджер по </a:t>
            </a:r>
            <a:r>
              <a:rPr lang="ru-RU" b="1" u="sng" dirty="0" smtClean="0">
                <a:ea typeface="Times New Roman" panose="02020603050405020304" pitchFamily="18" charset="0"/>
              </a:rPr>
              <a:t>продажам                                              </a:t>
            </a:r>
            <a:r>
              <a:rPr lang="ru-RU" sz="100" b="1" u="sng" dirty="0" smtClean="0">
                <a:ea typeface="Times New Roman" panose="02020603050405020304" pitchFamily="18" charset="0"/>
              </a:rPr>
              <a:t>.</a:t>
            </a:r>
            <a:endParaRPr lang="ru-RU" sz="100" b="1" u="sng" dirty="0">
              <a:ea typeface="Times New Roman" panose="02020603050405020304" pitchFamily="18" charset="0"/>
            </a:endParaRPr>
          </a:p>
          <a:p>
            <a:pPr algn="ctr"/>
            <a:r>
              <a:rPr lang="ru-RU" sz="1600" dirty="0" smtClean="0"/>
              <a:t>   </a:t>
            </a:r>
            <a:r>
              <a:rPr lang="ru-RU" sz="1600" dirty="0"/>
              <a:t>(адрес места регистрации, основное место работы (службы), занимаемая</a:t>
            </a:r>
          </a:p>
          <a:p>
            <a:pPr algn="ctr"/>
            <a:r>
              <a:rPr lang="ru-RU" sz="1600" dirty="0"/>
              <a:t>                          (замещаемая) должность) (в случае отсутствия основного места работы (службы) - род занятий)</a:t>
            </a:r>
          </a:p>
          <a:p>
            <a:pPr algn="just"/>
            <a:r>
              <a:rPr lang="ru-RU" dirty="0" smtClean="0"/>
              <a:t>за    </a:t>
            </a:r>
            <a:r>
              <a:rPr lang="ru-RU" dirty="0"/>
              <a:t>отчетный   период   с  1  января  </a:t>
            </a:r>
            <a:r>
              <a:rPr lang="ru-RU" dirty="0" smtClean="0"/>
              <a:t>2016 </a:t>
            </a:r>
            <a:r>
              <a:rPr lang="ru-RU" dirty="0"/>
              <a:t>г.   по   31  декабря  </a:t>
            </a:r>
            <a:r>
              <a:rPr lang="ru-RU" dirty="0" smtClean="0"/>
              <a:t>2016 </a:t>
            </a:r>
            <a:r>
              <a:rPr lang="ru-RU" dirty="0"/>
              <a:t>г.</a:t>
            </a:r>
          </a:p>
          <a:p>
            <a:pPr algn="just"/>
            <a:r>
              <a:rPr lang="ru-RU" dirty="0"/>
              <a:t>об </a:t>
            </a:r>
            <a:r>
              <a:rPr lang="ru-RU" dirty="0" smtClean="0"/>
              <a:t>имуществе</a:t>
            </a:r>
            <a:r>
              <a:rPr lang="ru-RU" dirty="0"/>
              <a:t>,  </a:t>
            </a:r>
            <a:r>
              <a:rPr lang="ru-RU" dirty="0" smtClean="0"/>
              <a:t>принадлежащем </a:t>
            </a:r>
            <a:r>
              <a:rPr lang="ru-RU" sz="1600" u="sng" dirty="0" smtClean="0"/>
              <a:t>_</a:t>
            </a:r>
            <a:r>
              <a:rPr lang="ru-RU" b="1" u="sng" dirty="0" smtClean="0"/>
              <a:t>Ивановой Марии Николаевне       </a:t>
            </a:r>
            <a:endParaRPr lang="ru-RU" b="1" u="sng" dirty="0"/>
          </a:p>
          <a:p>
            <a:pPr algn="just"/>
            <a:r>
              <a:rPr lang="ru-RU" sz="1600" dirty="0" smtClean="0"/>
              <a:t>                                                                           (фамилия</a:t>
            </a:r>
            <a:r>
              <a:rPr lang="ru-RU" sz="1600" dirty="0"/>
              <a:t>, имя, отчество)</a:t>
            </a:r>
          </a:p>
          <a:p>
            <a:pPr algn="just"/>
            <a:r>
              <a:rPr lang="ru-RU" dirty="0"/>
              <a:t>на   праве   собственности,   о   вкладах  в  банках,  ценных  бумагах,  об</a:t>
            </a:r>
          </a:p>
          <a:p>
            <a:pPr algn="just"/>
            <a:r>
              <a:rPr lang="ru-RU" dirty="0"/>
              <a:t>обязательствах имущественного характера по состоянию на </a:t>
            </a:r>
            <a:r>
              <a:rPr lang="ru-RU" dirty="0" smtClean="0"/>
              <a:t>«31» декабря 2016 </a:t>
            </a:r>
            <a:r>
              <a:rPr lang="ru-RU" dirty="0"/>
              <a:t>г.</a:t>
            </a:r>
          </a:p>
        </p:txBody>
      </p:sp>
      <p:sp>
        <p:nvSpPr>
          <p:cNvPr id="3" name="Овал 2"/>
          <p:cNvSpPr/>
          <p:nvPr/>
        </p:nvSpPr>
        <p:spPr>
          <a:xfrm>
            <a:off x="2555776" y="3367469"/>
            <a:ext cx="4104456"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250927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323529" y="365127"/>
            <a:ext cx="8712968" cy="687610"/>
          </a:xfrm>
          <a:prstGeom prst="rect">
            <a:avLst/>
          </a:prstGeom>
        </p:spPr>
        <p:txBody>
          <a:bodyP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ru-RU" sz="2400" b="1" dirty="0" smtClean="0">
                <a:solidFill>
                  <a:srgbClr val="FF0000"/>
                </a:solidFill>
                <a:latin typeface="+mn-lt"/>
                <a:ea typeface="+mn-ea"/>
                <a:cs typeface="+mn-cs"/>
              </a:rPr>
              <a:t>ПРИМЕР ЗАПОЛНЕНИЯ ТИТУЛЬНОГО ЛИСТА </a:t>
            </a:r>
          </a:p>
          <a:p>
            <a:pPr algn="ctr"/>
            <a:r>
              <a:rPr lang="ru-RU" sz="2400" b="1" dirty="0" smtClean="0">
                <a:solidFill>
                  <a:srgbClr val="FF0000"/>
                </a:solidFill>
                <a:latin typeface="+mn-lt"/>
                <a:ea typeface="+mn-ea"/>
                <a:cs typeface="+mn-cs"/>
              </a:rPr>
              <a:t>НА НЕСОВЕРШЕННОЛЕТНЕГО РЕБЕНКА</a:t>
            </a:r>
            <a:endParaRPr lang="ru-RU" sz="2400" b="1" dirty="0">
              <a:solidFill>
                <a:srgbClr val="FF0000"/>
              </a:solidFill>
              <a:latin typeface="+mn-lt"/>
              <a:ea typeface="+mn-ea"/>
              <a:cs typeface="+mn-cs"/>
            </a:endParaRPr>
          </a:p>
        </p:txBody>
      </p:sp>
      <p:sp>
        <p:nvSpPr>
          <p:cNvPr id="4" name="Прямоугольник 3"/>
          <p:cNvSpPr/>
          <p:nvPr/>
        </p:nvSpPr>
        <p:spPr>
          <a:xfrm>
            <a:off x="113078" y="1052737"/>
            <a:ext cx="8928993" cy="5149871"/>
          </a:xfrm>
          <a:prstGeom prst="rect">
            <a:avLst/>
          </a:prstGeom>
        </p:spPr>
        <p:txBody>
          <a:bodyPr wrap="square">
            <a:spAutoFit/>
          </a:bodyPr>
          <a:lstStyle/>
          <a:p>
            <a:pPr algn="ctr">
              <a:spcAft>
                <a:spcPts val="0"/>
              </a:spcAft>
            </a:pPr>
            <a:r>
              <a:rPr lang="ru-RU" sz="1600" b="1" u="sng" spc="-20" dirty="0">
                <a:ea typeface="Times New Roman" panose="02020603050405020304" pitchFamily="18" charset="0"/>
              </a:rPr>
              <a:t>В отдел муниципальной службы и кадров администрации МО ГО «Сыктывкар»</a:t>
            </a:r>
            <a:endParaRPr lang="ru-RU" b="1" u="sng" dirty="0">
              <a:ea typeface="Times New Roman" panose="02020603050405020304" pitchFamily="18" charset="0"/>
            </a:endParaRPr>
          </a:p>
          <a:p>
            <a:pPr algn="ctr">
              <a:spcAft>
                <a:spcPts val="0"/>
              </a:spcAft>
            </a:pPr>
            <a:r>
              <a:rPr lang="ru-RU" sz="1600" dirty="0">
                <a:ea typeface="Times New Roman" panose="02020603050405020304" pitchFamily="18" charset="0"/>
              </a:rPr>
              <a:t>(указывается наименование кадрового подразделения федерального государственного органа, иного органа или организации)</a:t>
            </a:r>
          </a:p>
          <a:p>
            <a:pPr algn="ctr">
              <a:spcAft>
                <a:spcPts val="0"/>
              </a:spcAft>
            </a:pPr>
            <a:r>
              <a:rPr lang="ru-RU" sz="2000" b="1" dirty="0">
                <a:ea typeface="Times New Roman" panose="02020603050405020304" pitchFamily="18" charset="0"/>
              </a:rPr>
              <a:t> </a:t>
            </a:r>
            <a:endParaRPr lang="ru-RU" dirty="0">
              <a:ea typeface="Times New Roman" panose="02020603050405020304" pitchFamily="18" charset="0"/>
            </a:endParaRPr>
          </a:p>
          <a:p>
            <a:pPr algn="ctr">
              <a:spcAft>
                <a:spcPts val="0"/>
              </a:spcAft>
            </a:pPr>
            <a:r>
              <a:rPr lang="ru-RU" sz="2000" b="1" dirty="0">
                <a:ea typeface="Times New Roman" panose="02020603050405020304" pitchFamily="18" charset="0"/>
              </a:rPr>
              <a:t>СПРАВКА</a:t>
            </a:r>
            <a:br>
              <a:rPr lang="ru-RU" sz="2000" b="1" dirty="0">
                <a:ea typeface="Times New Roman" panose="02020603050405020304" pitchFamily="18" charset="0"/>
              </a:rPr>
            </a:br>
            <a:r>
              <a:rPr lang="ru-RU" sz="2000" b="1" dirty="0">
                <a:ea typeface="Times New Roman" panose="02020603050405020304" pitchFamily="18" charset="0"/>
              </a:rPr>
              <a:t>о доходах, расходах, об имуществе и обязательствах имущественного характера</a:t>
            </a:r>
            <a:br>
              <a:rPr lang="ru-RU" sz="2000" b="1" dirty="0">
                <a:ea typeface="Times New Roman" panose="02020603050405020304" pitchFamily="18" charset="0"/>
              </a:rPr>
            </a:br>
            <a:endParaRPr lang="ru-RU" dirty="0">
              <a:ea typeface="Times New Roman" panose="02020603050405020304" pitchFamily="18" charset="0"/>
            </a:endParaRPr>
          </a:p>
          <a:p>
            <a:pPr>
              <a:lnSpc>
                <a:spcPct val="90000"/>
              </a:lnSpc>
              <a:spcAft>
                <a:spcPts val="0"/>
              </a:spcAft>
            </a:pPr>
            <a:r>
              <a:rPr lang="ru-RU" b="1" u="sng" dirty="0">
                <a:ea typeface="Times New Roman" panose="02020603050405020304" pitchFamily="18" charset="0"/>
              </a:rPr>
              <a:t>Я, Иванов </a:t>
            </a:r>
            <a:r>
              <a:rPr lang="ru-RU" b="1" u="sng" dirty="0" smtClean="0">
                <a:ea typeface="Times New Roman" panose="02020603050405020304" pitchFamily="18" charset="0"/>
              </a:rPr>
              <a:t>Петр </a:t>
            </a:r>
            <a:r>
              <a:rPr lang="ru-RU" b="1" u="sng" dirty="0">
                <a:ea typeface="Times New Roman" panose="02020603050405020304" pitchFamily="18" charset="0"/>
              </a:rPr>
              <a:t>Иванович, 15 октября 1968 г.р</a:t>
            </a:r>
            <a:r>
              <a:rPr lang="ru-RU" b="1" u="sng" dirty="0" smtClean="0">
                <a:ea typeface="Times New Roman" panose="02020603050405020304" pitchFamily="18" charset="0"/>
              </a:rPr>
              <a:t>.,                                                                             </a:t>
            </a:r>
            <a:r>
              <a:rPr lang="ru-RU" sz="100" b="1" u="sng" dirty="0" smtClean="0">
                <a:ea typeface="Times New Roman" panose="02020603050405020304" pitchFamily="18" charset="0"/>
              </a:rPr>
              <a:t>,</a:t>
            </a:r>
            <a:endParaRPr lang="ru-RU" sz="100" u="sng" dirty="0">
              <a:ea typeface="Times New Roman" panose="02020603050405020304" pitchFamily="18" charset="0"/>
            </a:endParaRPr>
          </a:p>
          <a:p>
            <a:pPr>
              <a:lnSpc>
                <a:spcPct val="90000"/>
              </a:lnSpc>
              <a:spcAft>
                <a:spcPts val="0"/>
              </a:spcAft>
            </a:pPr>
            <a:r>
              <a:rPr lang="ru-RU" sz="1600" b="1" dirty="0">
                <a:ea typeface="Times New Roman" panose="02020603050405020304" pitchFamily="18" charset="0"/>
              </a:rPr>
              <a:t> </a:t>
            </a:r>
            <a:endParaRPr lang="ru-RU" dirty="0">
              <a:ea typeface="Times New Roman" panose="02020603050405020304" pitchFamily="18" charset="0"/>
            </a:endParaRPr>
          </a:p>
          <a:p>
            <a:pPr algn="ctr">
              <a:lnSpc>
                <a:spcPct val="90000"/>
              </a:lnSpc>
              <a:spcAft>
                <a:spcPts val="0"/>
              </a:spcAft>
            </a:pPr>
            <a:r>
              <a:rPr lang="ru-RU" b="1" u="sng" dirty="0" smtClean="0">
                <a:ea typeface="Times New Roman" panose="02020603050405020304" pitchFamily="18" charset="0"/>
              </a:rPr>
              <a:t>                                    паспорт </a:t>
            </a:r>
            <a:r>
              <a:rPr lang="ru-RU" b="1" u="sng" dirty="0">
                <a:ea typeface="Times New Roman" panose="02020603050405020304" pitchFamily="18" charset="0"/>
              </a:rPr>
              <a:t>40 05 152684, выдан 12.03.2003 г. УВД </a:t>
            </a:r>
            <a:r>
              <a:rPr lang="ru-RU" b="1" u="sng" dirty="0" err="1" smtClean="0">
                <a:ea typeface="Times New Roman" panose="02020603050405020304" pitchFamily="18" charset="0"/>
              </a:rPr>
              <a:t>г.Сыктывкара</a:t>
            </a:r>
            <a:r>
              <a:rPr lang="ru-RU" b="1" u="sng" dirty="0" smtClean="0">
                <a:ea typeface="Times New Roman" panose="02020603050405020304" pitchFamily="18" charset="0"/>
              </a:rPr>
              <a:t>,               </a:t>
            </a:r>
            <a:r>
              <a:rPr lang="ru-RU" sz="100" b="1" dirty="0" smtClean="0">
                <a:ea typeface="Times New Roman" panose="02020603050405020304" pitchFamily="18" charset="0"/>
              </a:rPr>
              <a:t>,</a:t>
            </a:r>
            <a:endParaRPr lang="ru-RU" sz="100" dirty="0">
              <a:ea typeface="Times New Roman" panose="02020603050405020304" pitchFamily="18" charset="0"/>
            </a:endParaRPr>
          </a:p>
          <a:p>
            <a:pPr marR="71755" algn="ctr">
              <a:lnSpc>
                <a:spcPct val="90000"/>
              </a:lnSpc>
              <a:spcAft>
                <a:spcPts val="0"/>
              </a:spcAft>
            </a:pPr>
            <a:r>
              <a:rPr lang="ru-RU" sz="1600" dirty="0">
                <a:ea typeface="Times New Roman" panose="02020603050405020304" pitchFamily="18" charset="0"/>
              </a:rPr>
              <a:t>(фамилия, имя, отчество, дата рождения, серия и номер паспорта, дата выдачи и орган, </a:t>
            </a:r>
            <a:r>
              <a:rPr lang="ru-RU" sz="1600" dirty="0" smtClean="0">
                <a:ea typeface="Times New Roman" panose="02020603050405020304" pitchFamily="18" charset="0"/>
              </a:rPr>
              <a:t/>
            </a:r>
            <a:br>
              <a:rPr lang="ru-RU" sz="1600" dirty="0" smtClean="0">
                <a:ea typeface="Times New Roman" panose="02020603050405020304" pitchFamily="18" charset="0"/>
              </a:rPr>
            </a:br>
            <a:r>
              <a:rPr lang="ru-RU" sz="1600" dirty="0" smtClean="0">
                <a:ea typeface="Times New Roman" panose="02020603050405020304" pitchFamily="18" charset="0"/>
              </a:rPr>
              <a:t>выдавший </a:t>
            </a:r>
            <a:r>
              <a:rPr lang="ru-RU" sz="1600" dirty="0">
                <a:ea typeface="Times New Roman" panose="02020603050405020304" pitchFamily="18" charset="0"/>
              </a:rPr>
              <a:t>паспорт)</a:t>
            </a:r>
            <a:endParaRPr lang="ru-RU" dirty="0">
              <a:ea typeface="Times New Roman" panose="02020603050405020304" pitchFamily="18" charset="0"/>
            </a:endParaRPr>
          </a:p>
          <a:p>
            <a:pPr marR="71755" algn="ctr">
              <a:lnSpc>
                <a:spcPct val="90000"/>
              </a:lnSpc>
              <a:spcAft>
                <a:spcPts val="0"/>
              </a:spcAft>
            </a:pPr>
            <a:r>
              <a:rPr lang="ru-RU" sz="1050" dirty="0">
                <a:ea typeface="Times New Roman" panose="02020603050405020304" pitchFamily="18" charset="0"/>
              </a:rPr>
              <a:t> </a:t>
            </a:r>
            <a:endParaRPr lang="ru-RU" dirty="0">
              <a:ea typeface="Times New Roman" panose="02020603050405020304" pitchFamily="18" charset="0"/>
            </a:endParaRPr>
          </a:p>
          <a:p>
            <a:pPr algn="ctr">
              <a:lnSpc>
                <a:spcPct val="90000"/>
              </a:lnSpc>
              <a:spcAft>
                <a:spcPts val="0"/>
              </a:spcAft>
              <a:tabLst>
                <a:tab pos="6246495" algn="l"/>
              </a:tabLst>
            </a:pPr>
            <a:r>
              <a:rPr lang="ru-RU" b="1" u="sng" dirty="0" smtClean="0">
                <a:ea typeface="Times New Roman" panose="02020603050405020304" pitchFamily="18" charset="0"/>
              </a:rPr>
              <a:t>                           Администрация </a:t>
            </a:r>
            <a:r>
              <a:rPr lang="ru-RU" b="1" u="sng" dirty="0">
                <a:ea typeface="Times New Roman" panose="02020603050405020304" pitchFamily="18" charset="0"/>
              </a:rPr>
              <a:t>МО ГО «Сыктывкар», заместитель </a:t>
            </a:r>
            <a:r>
              <a:rPr lang="ru-RU" b="1" u="sng" dirty="0" smtClean="0">
                <a:ea typeface="Times New Roman" panose="02020603050405020304" pitchFamily="18" charset="0"/>
              </a:rPr>
              <a:t>начальника                  </a:t>
            </a:r>
            <a:r>
              <a:rPr lang="ru-RU" sz="100" b="1" u="sng" dirty="0" smtClean="0">
                <a:ea typeface="Times New Roman" panose="02020603050405020304" pitchFamily="18" charset="0"/>
              </a:rPr>
              <a:t>.</a:t>
            </a:r>
            <a:endParaRPr lang="ru-RU" sz="100" u="sng" dirty="0">
              <a:ea typeface="Times New Roman" panose="02020603050405020304" pitchFamily="18" charset="0"/>
            </a:endParaRPr>
          </a:p>
          <a:p>
            <a:pPr>
              <a:lnSpc>
                <a:spcPct val="90000"/>
              </a:lnSpc>
              <a:spcAft>
                <a:spcPts val="0"/>
              </a:spcAft>
            </a:pPr>
            <a:r>
              <a:rPr lang="ru-RU" sz="400" dirty="0">
                <a:ea typeface="Times New Roman" panose="02020603050405020304" pitchFamily="18" charset="0"/>
              </a:rPr>
              <a:t> </a:t>
            </a:r>
            <a:endParaRPr lang="ru-RU" dirty="0">
              <a:ea typeface="Times New Roman" panose="02020603050405020304" pitchFamily="18" charset="0"/>
            </a:endParaRPr>
          </a:p>
          <a:p>
            <a:pPr algn="ctr">
              <a:lnSpc>
                <a:spcPct val="90000"/>
              </a:lnSpc>
              <a:spcAft>
                <a:spcPts val="0"/>
              </a:spcAft>
              <a:tabLst>
                <a:tab pos="6246495" algn="l"/>
              </a:tabLst>
            </a:pPr>
            <a:r>
              <a:rPr lang="ru-RU" sz="1600" dirty="0">
                <a:ea typeface="Times New Roman" panose="02020603050405020304" pitchFamily="18" charset="0"/>
              </a:rPr>
              <a:t>(место работы (службы), занимаемая (замещаемая) должность; в случае отсутствия основного места работы</a:t>
            </a:r>
            <a:endParaRPr lang="ru-RU" dirty="0">
              <a:ea typeface="Times New Roman" panose="02020603050405020304" pitchFamily="18" charset="0"/>
            </a:endParaRPr>
          </a:p>
          <a:p>
            <a:pPr algn="ctr">
              <a:lnSpc>
                <a:spcPct val="90000"/>
              </a:lnSpc>
              <a:spcAft>
                <a:spcPts val="0"/>
              </a:spcAft>
              <a:tabLst>
                <a:tab pos="6246495" algn="l"/>
              </a:tabLst>
            </a:pPr>
            <a:r>
              <a:rPr lang="ru-RU" b="1" u="sng" dirty="0" smtClean="0">
                <a:ea typeface="Times New Roman" panose="02020603050405020304" pitchFamily="18" charset="0"/>
              </a:rPr>
              <a:t>                                             отдела </a:t>
            </a:r>
            <a:r>
              <a:rPr lang="ru-RU" b="1" u="sng" dirty="0">
                <a:ea typeface="Times New Roman" panose="02020603050405020304" pitchFamily="18" charset="0"/>
              </a:rPr>
              <a:t>по финансово-экономической </a:t>
            </a:r>
            <a:r>
              <a:rPr lang="ru-RU" b="1" u="sng" dirty="0" smtClean="0">
                <a:ea typeface="Times New Roman" panose="02020603050405020304" pitchFamily="18" charset="0"/>
              </a:rPr>
              <a:t>работе,                                   </a:t>
            </a:r>
            <a:r>
              <a:rPr lang="ru-RU" sz="100" b="1" dirty="0" smtClean="0">
                <a:ea typeface="Times New Roman" panose="02020603050405020304" pitchFamily="18" charset="0"/>
              </a:rPr>
              <a:t>.</a:t>
            </a:r>
            <a:endParaRPr lang="ru-RU" sz="100" dirty="0">
              <a:ea typeface="Times New Roman" panose="02020603050405020304" pitchFamily="18" charset="0"/>
            </a:endParaRPr>
          </a:p>
          <a:p>
            <a:pPr marR="71755" algn="ctr">
              <a:lnSpc>
                <a:spcPct val="90000"/>
              </a:lnSpc>
              <a:spcAft>
                <a:spcPts val="0"/>
              </a:spcAft>
            </a:pPr>
            <a:r>
              <a:rPr lang="ru-RU" sz="1600" dirty="0">
                <a:ea typeface="Times New Roman" panose="02020603050405020304" pitchFamily="18" charset="0"/>
              </a:rPr>
              <a:t> (службы) – род занятий; должность, на замещение которой претендует гражданин </a:t>
            </a:r>
            <a:r>
              <a:rPr lang="ru-RU" sz="1600" dirty="0" smtClean="0">
                <a:ea typeface="Times New Roman" panose="02020603050405020304" pitchFamily="18" charset="0"/>
              </a:rPr>
              <a:t/>
            </a:r>
            <a:br>
              <a:rPr lang="ru-RU" sz="1600" dirty="0" smtClean="0">
                <a:ea typeface="Times New Roman" panose="02020603050405020304" pitchFamily="18" charset="0"/>
              </a:rPr>
            </a:br>
            <a:r>
              <a:rPr lang="ru-RU" sz="1600" dirty="0" smtClean="0">
                <a:ea typeface="Times New Roman" panose="02020603050405020304" pitchFamily="18" charset="0"/>
              </a:rPr>
              <a:t>(</a:t>
            </a:r>
            <a:r>
              <a:rPr lang="ru-RU" sz="1600" dirty="0">
                <a:ea typeface="Times New Roman" panose="02020603050405020304" pitchFamily="18" charset="0"/>
              </a:rPr>
              <a:t>если применимо)</a:t>
            </a:r>
            <a:endParaRPr lang="ru-RU" dirty="0">
              <a:ea typeface="Times New Roman" panose="02020603050405020304" pitchFamily="18" charset="0"/>
            </a:endParaRPr>
          </a:p>
        </p:txBody>
      </p:sp>
    </p:spTree>
    <p:extLst>
      <p:ext uri="{BB962C8B-B14F-4D97-AF65-F5344CB8AC3E}">
        <p14:creationId xmlns:p14="http://schemas.microsoft.com/office/powerpoint/2010/main" val="1008586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3273</TotalTime>
  <Words>2349</Words>
  <Application>Microsoft Office PowerPoint</Application>
  <PresentationFormat>Экран (4:3)</PresentationFormat>
  <Paragraphs>641</Paragraphs>
  <Slides>20</Slides>
  <Notes>20</Notes>
  <HiddenSlides>0</HiddenSlides>
  <MMClips>0</MMClips>
  <ScaleCrop>false</ScaleCrop>
  <HeadingPairs>
    <vt:vector size="4" baseType="variant">
      <vt:variant>
        <vt:lpstr>Тема</vt:lpstr>
      </vt:variant>
      <vt:variant>
        <vt:i4>2</vt:i4>
      </vt:variant>
      <vt:variant>
        <vt:lpstr>Заголовки слайдов</vt:lpstr>
      </vt:variant>
      <vt:variant>
        <vt:i4>20</vt:i4>
      </vt:variant>
    </vt:vector>
  </HeadingPairs>
  <TitlesOfParts>
    <vt:vector size="22" baseType="lpstr">
      <vt:lpstr>Тема Office</vt:lpstr>
      <vt:lpstr>1_Тема Office</vt:lpstr>
      <vt:lpstr> ВОПРОСЫ ПРЕДСТАВЛЕНИЯ СВЕДЕНИЙ О ДОХОДАХ, РАСХОДАХ,  ОБ ИМУЩЕСТВЕ И ОБЯЗАТЕЛЬСТВАХ ИМУЩЕСТВЕННОГО ХАРАКТЕРА  ЗА 2016 ГОД </vt:lpstr>
      <vt:lpstr>Презентация PowerPoint</vt:lpstr>
      <vt:lpstr>Презентация PowerPoint</vt:lpstr>
      <vt:lpstr>Последний день предоставления СПРАВКИ в 2017 году  31 МАРТА * - ДЛЯ ЛИЦ, ЗАМЕЩАЮЩИХ МУНИЦИПАЛЬНЫЕ ДОЛЖНОСТИ   28 АПРЕЛЯ* - ДЛЯ МУНИЦИПАЛЬНЫХ СЛУЖАЩИХ     *При невозможности представить сведения  лично рекомендуется направить их  посредством почтовой связи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ПРИМЕР ЗАПОЛНЕНИЯ РАЗДЕЛА 1 «СВЕДЕНИЯ О ДОХОДАХ»</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Контактные данные лиц, консультирующих  по вопросам заполнения СПРАВОК </vt:lpstr>
      <vt:lpstr>Благодарим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МЕТОДИЧЕСКИЕ РЕКОМЕНДАЦИИ ПО ВОПРОСАМ ПРЕДСТАВЛЕНИЯ СВЕДЕНИЙ  О ДОХОДАХ, РАСХОДАХ, ОБ ИМУЩЕСТВЕ И ОБЯЗАТЕЛЬСТВАХ ИМУЩЕСТВЕННОГО ХАРАКТЕРА  И ЗАПОЛНЕНИЯ СООТВЕТСТВУЮЩЕЙ ФОРМЫ СПРАВКИ  в 2017 году (за отчетный 2016 год)</dc:title>
  <dc:creator>Панюков Евгений Васильевич</dc:creator>
  <cp:lastModifiedBy>Петкова Христина Йордановна</cp:lastModifiedBy>
  <cp:revision>224</cp:revision>
  <cp:lastPrinted>2017-03-30T11:57:34Z</cp:lastPrinted>
  <dcterms:created xsi:type="dcterms:W3CDTF">2017-02-14T14:50:07Z</dcterms:created>
  <dcterms:modified xsi:type="dcterms:W3CDTF">2017-03-30T14:40:25Z</dcterms:modified>
</cp:coreProperties>
</file>